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885" r:id="rId2"/>
    <p:sldId id="918" r:id="rId3"/>
    <p:sldId id="919" r:id="rId4"/>
    <p:sldId id="920" r:id="rId5"/>
    <p:sldId id="715" r:id="rId6"/>
    <p:sldId id="886" r:id="rId7"/>
    <p:sldId id="887" r:id="rId8"/>
    <p:sldId id="888" r:id="rId9"/>
    <p:sldId id="890" r:id="rId10"/>
    <p:sldId id="903" r:id="rId11"/>
    <p:sldId id="891" r:id="rId12"/>
    <p:sldId id="893" r:id="rId13"/>
    <p:sldId id="892" r:id="rId14"/>
    <p:sldId id="894" r:id="rId15"/>
    <p:sldId id="904" r:id="rId16"/>
    <p:sldId id="895" r:id="rId17"/>
    <p:sldId id="917" r:id="rId18"/>
  </p:sldIdLst>
  <p:sldSz cx="9144000" cy="6858000" type="screen4x3"/>
  <p:notesSz cx="6797675" cy="9926638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A9DAD4B0-3D15-44E0-98CB-C6D13E8B7330}">
          <p14:sldIdLst>
            <p14:sldId id="885"/>
            <p14:sldId id="918"/>
            <p14:sldId id="919"/>
            <p14:sldId id="920"/>
            <p14:sldId id="715"/>
            <p14:sldId id="886"/>
            <p14:sldId id="887"/>
            <p14:sldId id="888"/>
            <p14:sldId id="890"/>
            <p14:sldId id="903"/>
            <p14:sldId id="891"/>
            <p14:sldId id="893"/>
            <p14:sldId id="892"/>
            <p14:sldId id="894"/>
            <p14:sldId id="904"/>
            <p14:sldId id="895"/>
            <p14:sldId id="917"/>
          </p14:sldIdLst>
        </p14:section>
      </p14:sectionLst>
    </p:ext>
    <p:ext uri="{EFAFB233-063F-42B5-8137-9DF3F51BA10A}">
      <p15:sldGuideLst xmlns:mc="http://schemas.openxmlformats.org/markup-compatibility/2006" xmlns:mv="urn:schemas-microsoft-com:mac:vml" xmlns="" xmlns:p15="http://schemas.microsoft.com/office/powerpoint/2012/main">
        <p15:guide id="1" orient="horz" pos="3385" userDrawn="1">
          <p15:clr>
            <a:srgbClr val="A4A3A4"/>
          </p15:clr>
        </p15:guide>
        <p15:guide id="2" pos="2358" userDrawn="1">
          <p15:clr>
            <a:srgbClr val="A4A3A4"/>
          </p15:clr>
        </p15:guide>
        <p15:guide id="3" orient="horz" pos="3702" userDrawn="1">
          <p15:clr>
            <a:srgbClr val="A4A3A4"/>
          </p15:clr>
        </p15:guide>
        <p15:guide id="4" pos="952" userDrawn="1">
          <p15:clr>
            <a:srgbClr val="A4A3A4"/>
          </p15:clr>
        </p15:guide>
        <p15:guide id="5" pos="3288" userDrawn="1">
          <p15:clr>
            <a:srgbClr val="A4A3A4"/>
          </p15:clr>
        </p15:guide>
        <p15:guide id="6" orient="horz" pos="1434" userDrawn="1">
          <p15:clr>
            <a:srgbClr val="A4A3A4"/>
          </p15:clr>
        </p15:guide>
        <p15:guide id="7" orient="horz" pos="3929" userDrawn="1">
          <p15:clr>
            <a:srgbClr val="A4A3A4"/>
          </p15:clr>
        </p15:guide>
        <p15:guide id="8" orient="horz" pos="504" userDrawn="1">
          <p15:clr>
            <a:srgbClr val="A4A3A4"/>
          </p15:clr>
        </p15:guide>
        <p15:guide id="9" pos="5103" userDrawn="1">
          <p15:clr>
            <a:srgbClr val="A4A3A4"/>
          </p15:clr>
        </p15:guide>
        <p15:guide id="10" pos="4082" userDrawn="1">
          <p15:clr>
            <a:srgbClr val="A4A3A4"/>
          </p15:clr>
        </p15:guide>
        <p15:guide id="11" pos="1973" userDrawn="1">
          <p15:clr>
            <a:srgbClr val="A4A3A4"/>
          </p15:clr>
        </p15:guide>
        <p15:guide id="12" pos="431" userDrawn="1">
          <p15:clr>
            <a:srgbClr val="A4A3A4"/>
          </p15:clr>
        </p15:guide>
        <p15:guide id="13" pos="5465" userDrawn="1">
          <p15:clr>
            <a:srgbClr val="A4A3A4"/>
          </p15:clr>
        </p15:guide>
        <p15:guide id="14" pos="3515" userDrawn="1">
          <p15:clr>
            <a:srgbClr val="A4A3A4"/>
          </p15:clr>
        </p15:guide>
        <p15:guide id="15" orient="horz" pos="3128">
          <p15:clr>
            <a:srgbClr val="A4A3A4"/>
          </p15:clr>
        </p15:guide>
        <p15:guide id="16" orient="horz" pos="1648">
          <p15:clr>
            <a:srgbClr val="A4A3A4"/>
          </p15:clr>
        </p15:guide>
        <p15:guide id="17" orient="horz" pos="2767">
          <p15:clr>
            <a:srgbClr val="A4A3A4"/>
          </p15:clr>
        </p15:guide>
        <p15:guide id="18" pos="3682">
          <p15:clr>
            <a:srgbClr val="A4A3A4"/>
          </p15:clr>
        </p15:guide>
        <p15:guide id="19" pos="1869">
          <p15:clr>
            <a:srgbClr val="A4A3A4"/>
          </p15:clr>
        </p15:guide>
        <p15:guide id="20" pos="2989">
          <p15:clr>
            <a:srgbClr val="A4A3A4"/>
          </p15:clr>
        </p15:guide>
        <p15:guide id="21" pos="2332">
          <p15:clr>
            <a:srgbClr val="A4A3A4"/>
          </p15:clr>
        </p15:guide>
        <p15:guide id="22" pos="515">
          <p15:clr>
            <a:srgbClr val="A4A3A4"/>
          </p15:clr>
        </p15:guide>
        <p15:guide id="23" pos="5447">
          <p15:clr>
            <a:srgbClr val="A4A3A4"/>
          </p15:clr>
        </p15:guide>
        <p15:guide id="24" orient="horz" pos="3708">
          <p15:clr>
            <a:srgbClr val="A4A3A4"/>
          </p15:clr>
        </p15:guide>
        <p15:guide id="25" orient="horz" pos="1594">
          <p15:clr>
            <a:srgbClr val="A4A3A4"/>
          </p15:clr>
        </p15:guide>
        <p15:guide id="26" orient="horz" pos="1308">
          <p15:clr>
            <a:srgbClr val="A4A3A4"/>
          </p15:clr>
        </p15:guide>
        <p15:guide id="27" pos="3349">
          <p15:clr>
            <a:srgbClr val="A4A3A4"/>
          </p15:clr>
        </p15:guide>
        <p15:guide id="28" pos="5150">
          <p15:clr>
            <a:srgbClr val="A4A3A4"/>
          </p15:clr>
        </p15:guide>
        <p15:guide id="29" pos="539">
          <p15:clr>
            <a:srgbClr val="A4A3A4"/>
          </p15:clr>
        </p15:guide>
        <p15:guide id="30" pos="2420">
          <p15:clr>
            <a:srgbClr val="A4A3A4"/>
          </p15:clr>
        </p15:guide>
        <p15:guide id="31" pos="6">
          <p15:clr>
            <a:srgbClr val="A4A3A4"/>
          </p15:clr>
        </p15:guide>
        <p15:guide id="32" pos="5440">
          <p15:clr>
            <a:srgbClr val="A4A3A4"/>
          </p15:clr>
        </p15:guide>
        <p15:guide id="33" orient="horz" pos="3942">
          <p15:clr>
            <a:srgbClr val="A4A3A4"/>
          </p15:clr>
        </p15:guide>
        <p15:guide id="34" orient="horz" pos="2493">
          <p15:clr>
            <a:srgbClr val="A4A3A4"/>
          </p15:clr>
        </p15:guide>
        <p15:guide id="35" pos="3368">
          <p15:clr>
            <a:srgbClr val="A4A3A4"/>
          </p15:clr>
        </p15:guide>
        <p15:guide id="36" pos="2380">
          <p15:clr>
            <a:srgbClr val="A4A3A4"/>
          </p15:clr>
        </p15:guide>
        <p15:guide id="37" orient="horz" pos="1655">
          <p15:clr>
            <a:srgbClr val="A4A3A4"/>
          </p15:clr>
        </p15:guide>
        <p15:guide id="38" orient="horz" pos="2781">
          <p15:clr>
            <a:srgbClr val="A4A3A4"/>
          </p15:clr>
        </p15:guide>
        <p15:guide id="39" pos="537">
          <p15:clr>
            <a:srgbClr val="A4A3A4"/>
          </p15:clr>
        </p15:guide>
        <p15:guide id="40" pos="5174">
          <p15:clr>
            <a:srgbClr val="A4A3A4"/>
          </p15:clr>
        </p15:guide>
        <p15:guide id="41" pos="2382">
          <p15:clr>
            <a:srgbClr val="A4A3A4"/>
          </p15:clr>
        </p15:guide>
        <p15:guide id="42" pos="3371">
          <p15:clr>
            <a:srgbClr val="A4A3A4"/>
          </p15:clr>
        </p15:guide>
      </p15:sldGuideLst>
    </p:ext>
    <p:ext uri="{2D200454-40CA-4A62-9FC3-DE9A4176ACB9}">
      <p15:notesGuideLst xmlns:mc="http://schemas.openxmlformats.org/markup-compatibility/2006" xmlns:mv="urn:schemas-microsoft-com:mac:vml"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BD0B"/>
    <a:srgbClr val="6600FF"/>
    <a:srgbClr val="0033CC"/>
    <a:srgbClr val="E8EDF4"/>
    <a:srgbClr val="FF0066"/>
    <a:srgbClr val="CC0066"/>
    <a:srgbClr val="112C57"/>
    <a:srgbClr val="032A5C"/>
    <a:srgbClr val="F29200"/>
    <a:srgbClr val="EAE5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mc="http://schemas.openxmlformats.org/markup-compatibility/2006" xmlns:mv="urn:schemas-microsoft-com:mac:vml"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Estilo claro 2 - Énfasi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06" autoAdjust="0"/>
    <p:restoredTop sz="97062" autoAdjust="0"/>
  </p:normalViewPr>
  <p:slideViewPr>
    <p:cSldViewPr snapToGrid="0" snapToObjects="1">
      <p:cViewPr>
        <p:scale>
          <a:sx n="80" d="100"/>
          <a:sy n="80" d="100"/>
        </p:scale>
        <p:origin x="-2514" y="-810"/>
      </p:cViewPr>
      <p:guideLst>
        <p:guide orient="horz" pos="1532"/>
        <p:guide orient="horz" pos="1226"/>
        <p:guide pos="9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notesViewPr>
    <p:cSldViewPr snapToGrid="0" snapToObjects="1" showGuides="1">
      <p:cViewPr varScale="1">
        <p:scale>
          <a:sx n="79" d="100"/>
          <a:sy n="79" d="100"/>
        </p:scale>
        <p:origin x="-393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FC0ED-A06D-4ECF-B2F4-5EF5008F3A94}" type="datetimeFigureOut">
              <a:rPr lang="ca-ES" smtClean="0"/>
              <a:pPr/>
              <a:t>05/10/2018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A94DC-DB9A-4128-93AA-1FBDACB7D841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34509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AD60A-3DC9-4AF8-B947-65AB22138852}" type="datetimeFigureOut">
              <a:rPr lang="ca-ES" smtClean="0"/>
              <a:pPr/>
              <a:t>05/10/2018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42835-8343-4A4D-AA80-73F298576C8B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40094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42835-8343-4A4D-AA80-73F298576C8B}" type="slidenum">
              <a:rPr lang="ca-ES" smtClean="0"/>
              <a:pPr/>
              <a:t>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60320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42835-8343-4A4D-AA80-73F298576C8B}" type="slidenum">
              <a:rPr lang="ca-ES" smtClean="0"/>
              <a:pPr/>
              <a:t>10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44972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42835-8343-4A4D-AA80-73F298576C8B}" type="slidenum">
              <a:rPr lang="ca-ES" smtClean="0"/>
              <a:pPr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44972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42835-8343-4A4D-AA80-73F298576C8B}" type="slidenum">
              <a:rPr lang="ca-ES" smtClean="0"/>
              <a:pPr/>
              <a:t>12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44972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42835-8343-4A4D-AA80-73F298576C8B}" type="slidenum">
              <a:rPr lang="ca-ES" smtClean="0"/>
              <a:pPr/>
              <a:t>13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449720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42835-8343-4A4D-AA80-73F298576C8B}" type="slidenum">
              <a:rPr lang="ca-ES" smtClean="0"/>
              <a:pPr/>
              <a:t>14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44972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42835-8343-4A4D-AA80-73F298576C8B}" type="slidenum">
              <a:rPr lang="ca-ES" smtClean="0"/>
              <a:pPr/>
              <a:t>15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44972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42835-8343-4A4D-AA80-73F298576C8B}" type="slidenum">
              <a:rPr lang="ca-ES" smtClean="0"/>
              <a:pPr/>
              <a:t>16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44972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42835-8343-4A4D-AA80-73F298576C8B}" type="slidenum">
              <a:rPr lang="ca-ES" smtClean="0"/>
              <a:pPr/>
              <a:t>17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60320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42835-8343-4A4D-AA80-73F298576C8B}" type="slidenum">
              <a:rPr lang="ca-ES" smtClean="0"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81808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42835-8343-4A4D-AA80-73F298576C8B}" type="slidenum">
              <a:rPr lang="ca-ES" smtClean="0"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81808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42835-8343-4A4D-AA80-73F298576C8B}" type="slidenum">
              <a:rPr lang="ca-ES" smtClean="0"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81808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42835-8343-4A4D-AA80-73F298576C8B}" type="slidenum">
              <a:rPr lang="ca-ES" smtClean="0"/>
              <a:pPr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44972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42835-8343-4A4D-AA80-73F298576C8B}" type="slidenum">
              <a:rPr lang="ca-ES" smtClean="0"/>
              <a:pPr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44972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42835-8343-4A4D-AA80-73F298576C8B}" type="slidenum">
              <a:rPr lang="ca-ES" smtClean="0"/>
              <a:pPr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44972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42835-8343-4A4D-AA80-73F298576C8B}" type="slidenum">
              <a:rPr lang="ca-ES" smtClean="0"/>
              <a:pPr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44972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42835-8343-4A4D-AA80-73F298576C8B}" type="slidenum">
              <a:rPr lang="ca-ES" smtClean="0"/>
              <a:pPr/>
              <a:t>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44972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27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positivasACM-0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8 Imagen" descr="CÀTEDRA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106" y="874714"/>
            <a:ext cx="2471737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9 Imagen" descr="fORMACIÓ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106" y="1571627"/>
            <a:ext cx="23590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1 Imagen" descr="CCDL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106" y="2312990"/>
            <a:ext cx="23590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4 Imagen" descr="JOVES ELECTES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106" y="3141665"/>
            <a:ext cx="2159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5 Imagen" descr="FORUM COMARCAL.pn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106" y="3770313"/>
            <a:ext cx="22129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LOGO acm invertit transparent.pn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251" y="2571447"/>
            <a:ext cx="3597148" cy="13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85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positivasACM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ts ordr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positivasACM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ítulo 1"/>
          <p:cNvSpPr txBox="1">
            <a:spLocks/>
          </p:cNvSpPr>
          <p:nvPr userDrawn="1"/>
        </p:nvSpPr>
        <p:spPr>
          <a:xfrm>
            <a:off x="1152855" y="1889660"/>
            <a:ext cx="3802493" cy="537536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s-ES" sz="2400" b="0" dirty="0"/>
          </a:p>
        </p:txBody>
      </p:sp>
    </p:spTree>
    <p:extLst>
      <p:ext uri="{BB962C8B-B14F-4D97-AF65-F5344CB8AC3E}">
        <p14:creationId xmlns:p14="http://schemas.microsoft.com/office/powerpoint/2010/main" val="315309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rme Presidèn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8"/>
          <p:cNvSpPr>
            <a:spLocks noGrp="1"/>
          </p:cNvSpPr>
          <p:nvPr>
            <p:ph type="title" hasCustomPrompt="1"/>
          </p:nvPr>
        </p:nvSpPr>
        <p:spPr>
          <a:xfrm>
            <a:off x="1122009" y="378179"/>
            <a:ext cx="4265814" cy="592074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>
              <a:defRPr sz="28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Informe del </a:t>
            </a:r>
            <a:r>
              <a:rPr lang="es-ES_tradnl" dirty="0" err="1"/>
              <a:t>President</a:t>
            </a:r>
            <a:endParaRPr lang="es-ES" dirty="0"/>
          </a:p>
        </p:txBody>
      </p:sp>
      <p:pic>
        <p:nvPicPr>
          <p:cNvPr id="3" name="Imagen 2" descr="ACMcatmapa_blanc_punt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0604" y="283476"/>
            <a:ext cx="1107967" cy="1094148"/>
          </a:xfrm>
          <a:prstGeom prst="rect">
            <a:avLst/>
          </a:prstGeom>
        </p:spPr>
      </p:pic>
      <p:pic>
        <p:nvPicPr>
          <p:cNvPr id="2" name="Picture 1" descr="diapositivasACM-0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4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Serveis Juríd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positivasACM-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88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. Forma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positivasACM-0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67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. Central de comp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positivasACM-0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93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Comi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positivasACM-0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78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: serveis econòm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positivasACM-0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ítulo 28"/>
          <p:cNvSpPr>
            <a:spLocks noGrp="1"/>
          </p:cNvSpPr>
          <p:nvPr>
            <p:ph type="title" hasCustomPrompt="1"/>
          </p:nvPr>
        </p:nvSpPr>
        <p:spPr>
          <a:xfrm>
            <a:off x="1122009" y="378179"/>
            <a:ext cx="4265814" cy="592074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>
              <a:defRPr sz="28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s-ES_tradnl" dirty="0" err="1"/>
              <a:t>Serveis</a:t>
            </a:r>
            <a:r>
              <a:rPr lang="es-ES_tradnl" dirty="0"/>
              <a:t> </a:t>
            </a:r>
            <a:r>
              <a:rPr lang="es-ES_tradnl" dirty="0" err="1"/>
              <a:t>Econòmics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9"/>
          <a:stretch/>
        </p:blipFill>
        <p:spPr>
          <a:xfrm>
            <a:off x="0" y="1"/>
            <a:ext cx="9144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34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10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8" r:id="rId3"/>
    <p:sldLayoutId id="2147483665" r:id="rId4"/>
    <p:sldLayoutId id="2147483669" r:id="rId5"/>
    <p:sldLayoutId id="2147483670" r:id="rId6"/>
    <p:sldLayoutId id="2147483672" r:id="rId7"/>
    <p:sldLayoutId id="2147483673" r:id="rId8"/>
    <p:sldLayoutId id="2147483676" r:id="rId9"/>
    <p:sldLayoutId id="2147483674" r:id="rId1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5"/>
          <p:cNvSpPr txBox="1"/>
          <p:nvPr/>
        </p:nvSpPr>
        <p:spPr>
          <a:xfrm>
            <a:off x="149526" y="6209178"/>
            <a:ext cx="179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Open Sans Condensed Bold" panose="020B0604020202020204" charset="0"/>
                <a:ea typeface="Open Sans Condensed Bold" panose="020B0604020202020204" charset="0"/>
                <a:cs typeface="Open Sans Condensed Bold" panose="020B0604020202020204" charset="0"/>
              </a:rPr>
              <a:t>@acm948</a:t>
            </a:r>
          </a:p>
          <a:p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Open Sans Condensed Bold" panose="020B0604020202020204" charset="0"/>
                <a:ea typeface="Open Sans Condensed Bold" panose="020B0604020202020204" charset="0"/>
                <a:cs typeface="Open Sans Condensed Bold" panose="020B0604020202020204" charset="0"/>
              </a:rPr>
              <a:t>www.acm.cat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Open Sans Condensed Bold" panose="020B0604020202020204" charset="0"/>
              <a:ea typeface="Open Sans Condensed Bold" panose="020B0604020202020204" charset="0"/>
              <a:cs typeface="Open Sans Condensed Bold" panose="020B0604020202020204" charset="0"/>
            </a:endParaRPr>
          </a:p>
        </p:txBody>
      </p:sp>
      <p:sp>
        <p:nvSpPr>
          <p:cNvPr id="5" name="Título 28"/>
          <p:cNvSpPr txBox="1">
            <a:spLocks/>
          </p:cNvSpPr>
          <p:nvPr/>
        </p:nvSpPr>
        <p:spPr>
          <a:xfrm>
            <a:off x="415636" y="3720513"/>
            <a:ext cx="8381999" cy="629254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s-ES_tradnl" sz="2800" b="0" dirty="0" smtClean="0">
                <a:latin typeface="Arial Narrow" panose="020B0606020202030204" pitchFamily="34" charset="0"/>
                <a:cs typeface="Open Sans Condensed Bold"/>
              </a:rPr>
              <a:t>El contracte </a:t>
            </a:r>
            <a:r>
              <a:rPr lang="es-ES_tradnl" sz="2800" b="0" dirty="0" err="1" smtClean="0">
                <a:latin typeface="Arial Narrow" panose="020B0606020202030204" pitchFamily="34" charset="0"/>
                <a:cs typeface="Open Sans Condensed Bold"/>
              </a:rPr>
              <a:t>reservat</a:t>
            </a:r>
            <a:r>
              <a:rPr lang="es-ES_tradnl" sz="2800" b="0" dirty="0" smtClean="0">
                <a:latin typeface="Arial Narrow" panose="020B0606020202030204" pitchFamily="34" charset="0"/>
                <a:cs typeface="Open Sans Condensed Bold"/>
              </a:rPr>
              <a:t>: una </a:t>
            </a:r>
            <a:r>
              <a:rPr lang="es-ES_tradnl" sz="2800" b="0" dirty="0" err="1" smtClean="0">
                <a:latin typeface="Arial Narrow" panose="020B0606020202030204" pitchFamily="34" charset="0"/>
                <a:cs typeface="Open Sans Condensed Bold"/>
              </a:rPr>
              <a:t>eina</a:t>
            </a:r>
            <a:r>
              <a:rPr lang="es-ES_tradnl" sz="2800" b="0" dirty="0" smtClean="0">
                <a:latin typeface="Arial Narrow" panose="020B0606020202030204" pitchFamily="34" charset="0"/>
                <a:cs typeface="Open Sans Condensed Bold"/>
              </a:rPr>
              <a:t> </a:t>
            </a:r>
            <a:r>
              <a:rPr lang="es-ES_tradnl" sz="2800" b="0" dirty="0" err="1" smtClean="0">
                <a:latin typeface="Arial Narrow" panose="020B0606020202030204" pitchFamily="34" charset="0"/>
                <a:cs typeface="Open Sans Condensed Bold"/>
              </a:rPr>
              <a:t>d’inclusió</a:t>
            </a:r>
            <a:r>
              <a:rPr lang="es-ES_tradnl" sz="2800" b="0" dirty="0" smtClean="0">
                <a:latin typeface="Arial Narrow" panose="020B0606020202030204" pitchFamily="34" charset="0"/>
                <a:cs typeface="Open Sans Condensed Bold"/>
              </a:rPr>
              <a:t> social</a:t>
            </a:r>
          </a:p>
          <a:p>
            <a:pPr algn="ctr"/>
            <a:r>
              <a:rPr lang="es-ES_tradnl" dirty="0" err="1" smtClean="0">
                <a:latin typeface="Arial Narrow" panose="020B0606020202030204" pitchFamily="34" charset="0"/>
                <a:cs typeface="Open Sans Condensed Bold"/>
              </a:rPr>
              <a:t>Aproximació</a:t>
            </a:r>
            <a:r>
              <a:rPr lang="es-ES_tradnl" dirty="0" smtClean="0">
                <a:latin typeface="Arial Narrow" panose="020B0606020202030204" pitchFamily="34" charset="0"/>
                <a:cs typeface="Open Sans Condensed Bold"/>
              </a:rPr>
              <a:t> </a:t>
            </a:r>
            <a:r>
              <a:rPr lang="es-ES_tradnl" dirty="0" err="1" smtClean="0">
                <a:latin typeface="Arial Narrow" panose="020B0606020202030204" pitchFamily="34" charset="0"/>
                <a:cs typeface="Open Sans Condensed Bold"/>
              </a:rPr>
              <a:t>als</a:t>
            </a:r>
            <a:r>
              <a:rPr lang="es-ES_tradnl" dirty="0" smtClean="0">
                <a:latin typeface="Arial Narrow" panose="020B0606020202030204" pitchFamily="34" charset="0"/>
                <a:cs typeface="Open Sans Condensed Bold"/>
              </a:rPr>
              <a:t> </a:t>
            </a:r>
            <a:r>
              <a:rPr lang="es-ES_tradnl" dirty="0" err="1" smtClean="0">
                <a:latin typeface="Arial Narrow" panose="020B0606020202030204" pitchFamily="34" charset="0"/>
                <a:cs typeface="Open Sans Condensed Bold"/>
              </a:rPr>
              <a:t>principals</a:t>
            </a:r>
            <a:r>
              <a:rPr lang="es-ES_tradnl" dirty="0" smtClean="0">
                <a:latin typeface="Arial Narrow" panose="020B0606020202030204" pitchFamily="34" charset="0"/>
                <a:cs typeface="Open Sans Condensed Bold"/>
              </a:rPr>
              <a:t> </a:t>
            </a:r>
            <a:r>
              <a:rPr lang="es-ES_tradnl" dirty="0" err="1" smtClean="0">
                <a:latin typeface="Arial Narrow" panose="020B0606020202030204" pitchFamily="34" charset="0"/>
                <a:cs typeface="Open Sans Condensed Bold"/>
              </a:rPr>
              <a:t>canvis</a:t>
            </a:r>
            <a:r>
              <a:rPr lang="es-ES_tradnl" dirty="0" smtClean="0">
                <a:latin typeface="Arial Narrow" panose="020B0606020202030204" pitchFamily="34" charset="0"/>
                <a:cs typeface="Open Sans Condensed Bold"/>
              </a:rPr>
              <a:t> de la </a:t>
            </a:r>
            <a:r>
              <a:rPr lang="es-ES_tradnl" dirty="0">
                <a:latin typeface="Arial Narrow" panose="020B0606020202030204" pitchFamily="34" charset="0"/>
                <a:cs typeface="Open Sans Condensed Bold"/>
              </a:rPr>
              <a:t>nova </a:t>
            </a:r>
            <a:r>
              <a:rPr lang="es-ES_tradnl" dirty="0" err="1">
                <a:latin typeface="Arial Narrow" panose="020B0606020202030204" pitchFamily="34" charset="0"/>
                <a:cs typeface="Open Sans Condensed Bold"/>
              </a:rPr>
              <a:t>llei</a:t>
            </a:r>
            <a:r>
              <a:rPr lang="es-ES_tradnl" dirty="0">
                <a:latin typeface="Arial Narrow" panose="020B0606020202030204" pitchFamily="34" charset="0"/>
                <a:cs typeface="Open Sans Condensed Bold"/>
              </a:rPr>
              <a:t> de </a:t>
            </a:r>
            <a:r>
              <a:rPr lang="es-ES_tradnl" dirty="0" smtClean="0">
                <a:latin typeface="Arial Narrow" panose="020B0606020202030204" pitchFamily="34" charset="0"/>
                <a:cs typeface="Open Sans Condensed Bold"/>
              </a:rPr>
              <a:t>contractes - LCSP</a:t>
            </a:r>
          </a:p>
        </p:txBody>
      </p:sp>
    </p:spTree>
    <p:extLst>
      <p:ext uri="{BB962C8B-B14F-4D97-AF65-F5344CB8AC3E}">
        <p14:creationId xmlns:p14="http://schemas.microsoft.com/office/powerpoint/2010/main" val="141499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596809" y="2435179"/>
            <a:ext cx="7327058" cy="4367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buClrTx/>
              <a:buFontTx/>
              <a:buNone/>
              <a:defRPr/>
            </a:pPr>
            <a:r>
              <a:rPr lang="es-ES" altLang="ca-ES" b="1" dirty="0" err="1" smtClean="0">
                <a:latin typeface="Arial Narrow" panose="020B0606020202030204" pitchFamily="34" charset="0"/>
              </a:rPr>
              <a:t>Article</a:t>
            </a:r>
            <a:r>
              <a:rPr lang="es-ES" altLang="ca-ES" b="1" dirty="0" smtClean="0">
                <a:latin typeface="Arial Narrow" panose="020B0606020202030204" pitchFamily="34" charset="0"/>
              </a:rPr>
              <a:t> </a:t>
            </a:r>
            <a:r>
              <a:rPr lang="es-ES" altLang="ca-ES" b="1" dirty="0">
                <a:latin typeface="Arial Narrow" panose="020B0606020202030204" pitchFamily="34" charset="0"/>
              </a:rPr>
              <a:t>159 </a:t>
            </a:r>
            <a:r>
              <a:rPr lang="es-ES" altLang="ca-ES" b="1" dirty="0" smtClean="0">
                <a:latin typeface="Arial Narrow" panose="020B0606020202030204" pitchFamily="34" charset="0"/>
              </a:rPr>
              <a:t>LCSP. </a:t>
            </a:r>
            <a:r>
              <a:rPr lang="es-ES" altLang="ca-ES" b="1" dirty="0" err="1">
                <a:latin typeface="Arial Narrow" panose="020B0606020202030204" pitchFamily="34" charset="0"/>
              </a:rPr>
              <a:t>Procediment</a:t>
            </a:r>
            <a:r>
              <a:rPr lang="es-ES" altLang="ca-ES" b="1" dirty="0">
                <a:latin typeface="Arial Narrow" panose="020B0606020202030204" pitchFamily="34" charset="0"/>
              </a:rPr>
              <a:t> </a:t>
            </a:r>
            <a:r>
              <a:rPr lang="es-ES" altLang="ca-ES" b="1" dirty="0" err="1">
                <a:latin typeface="Arial Narrow" panose="020B0606020202030204" pitchFamily="34" charset="0"/>
              </a:rPr>
              <a:t>obert</a:t>
            </a:r>
            <a:r>
              <a:rPr lang="es-ES" altLang="ca-ES" b="1" dirty="0">
                <a:latin typeface="Arial Narrow" panose="020B0606020202030204" pitchFamily="34" charset="0"/>
              </a:rPr>
              <a:t> </a:t>
            </a:r>
            <a:r>
              <a:rPr lang="es-ES" altLang="ca-ES" b="1" dirty="0" err="1" smtClean="0">
                <a:latin typeface="Arial Narrow" panose="020B0606020202030204" pitchFamily="34" charset="0"/>
              </a:rPr>
              <a:t>simplificat</a:t>
            </a:r>
            <a:r>
              <a:rPr lang="es-ES" altLang="ca-ES" b="1" dirty="0" smtClean="0">
                <a:latin typeface="Arial Narrow" panose="020B0606020202030204" pitchFamily="34" charset="0"/>
              </a:rPr>
              <a:t> </a:t>
            </a:r>
          </a:p>
          <a:p>
            <a:pPr>
              <a:spcBef>
                <a:spcPts val="500"/>
              </a:spcBef>
              <a:buClrTx/>
              <a:buFontTx/>
              <a:buNone/>
              <a:defRPr/>
            </a:pPr>
            <a:r>
              <a:rPr lang="ca-ES" altLang="ca-ES" dirty="0" smtClean="0">
                <a:latin typeface="Arial Narrow" panose="020B0606020202030204" pitchFamily="34" charset="0"/>
              </a:rPr>
              <a:t>Contractes </a:t>
            </a:r>
            <a:r>
              <a:rPr lang="ca-ES" altLang="ca-ES" dirty="0">
                <a:latin typeface="Arial Narrow" panose="020B0606020202030204" pitchFamily="34" charset="0"/>
              </a:rPr>
              <a:t>d’obres inferiors a </a:t>
            </a:r>
            <a:r>
              <a:rPr lang="ca-ES" altLang="ca-ES" dirty="0" smtClean="0">
                <a:latin typeface="Arial Narrow" panose="020B0606020202030204" pitchFamily="34" charset="0"/>
              </a:rPr>
              <a:t>2.000.000,00 </a:t>
            </a:r>
            <a:r>
              <a:rPr lang="ca-ES" altLang="ca-ES" dirty="0">
                <a:latin typeface="Arial Narrow" panose="020B0606020202030204" pitchFamily="34" charset="0"/>
              </a:rPr>
              <a:t>€ i els de subministraments i serveis inferiors a 100.000,00 </a:t>
            </a:r>
            <a:r>
              <a:rPr lang="ca-ES" altLang="ca-ES" dirty="0" smtClean="0">
                <a:latin typeface="Arial Narrow" panose="020B0606020202030204" pitchFamily="34" charset="0"/>
              </a:rPr>
              <a:t>€.</a:t>
            </a:r>
          </a:p>
          <a:p>
            <a:pPr marL="171450" indent="-171450" algn="just"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a-ES" altLang="ca-ES" sz="1400" dirty="0" smtClean="0">
                <a:latin typeface="Arial Narrow" panose="020B0606020202030204" pitchFamily="34" charset="0"/>
              </a:rPr>
              <a:t>Ponderació Judici de valor &lt;25%. // Prestació intel·lectual&lt;45%</a:t>
            </a:r>
            <a:endParaRPr lang="ca-ES" altLang="ca-ES" sz="1400" dirty="0">
              <a:latin typeface="Arial Narrow" panose="020B0606020202030204" pitchFamily="34" charset="0"/>
            </a:endParaRPr>
          </a:p>
          <a:p>
            <a:pPr marL="171450" indent="-171450" algn="just"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a-ES" altLang="ca-ES" sz="1400" dirty="0" smtClean="0">
                <a:latin typeface="Arial Narrow" panose="020B0606020202030204" pitchFamily="34" charset="0"/>
              </a:rPr>
              <a:t>Perfil del contractant.</a:t>
            </a:r>
          </a:p>
          <a:p>
            <a:pPr marL="171450" indent="-171450" algn="just"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a-ES" altLang="ca-ES" sz="1400" dirty="0" smtClean="0">
                <a:latin typeface="Arial Narrow" panose="020B0606020202030204" pitchFamily="34" charset="0"/>
              </a:rPr>
              <a:t>Inscripció RELI (9 de setembre de 2018)</a:t>
            </a:r>
          </a:p>
          <a:p>
            <a:pPr marL="171450" indent="-171450" algn="just"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a-ES" altLang="ca-ES" sz="1400" dirty="0" smtClean="0">
                <a:latin typeface="Arial Narrow" panose="020B0606020202030204" pitchFamily="34" charset="0"/>
              </a:rPr>
              <a:t>No cal garantia provisional</a:t>
            </a:r>
          </a:p>
          <a:p>
            <a:pPr marL="171450" indent="-171450" algn="just"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a-ES" altLang="ca-ES" sz="1400" dirty="0" smtClean="0">
                <a:latin typeface="Arial Narrow" panose="020B0606020202030204" pitchFamily="34" charset="0"/>
              </a:rPr>
              <a:t>Registre indicat.</a:t>
            </a:r>
          </a:p>
          <a:p>
            <a:pPr algn="just">
              <a:spcBef>
                <a:spcPts val="500"/>
              </a:spcBef>
              <a:buClrTx/>
              <a:defRPr/>
            </a:pPr>
            <a:endParaRPr lang="ca-ES" altLang="ca-ES" sz="1000" dirty="0" smtClean="0">
              <a:latin typeface="Arial Narrow" panose="020B0606020202030204" pitchFamily="34" charset="0"/>
            </a:endParaRPr>
          </a:p>
          <a:p>
            <a:pPr algn="just">
              <a:spcBef>
                <a:spcPts val="500"/>
              </a:spcBef>
              <a:buClrTx/>
              <a:buFontTx/>
              <a:buNone/>
              <a:defRPr/>
            </a:pPr>
            <a:r>
              <a:rPr lang="es-ES" altLang="ca-ES" b="1" dirty="0" err="1">
                <a:latin typeface="Arial Narrow" panose="020B0606020202030204" pitchFamily="34" charset="0"/>
              </a:rPr>
              <a:t>Article</a:t>
            </a:r>
            <a:r>
              <a:rPr lang="es-ES" altLang="ca-ES" b="1" dirty="0">
                <a:latin typeface="Arial Narrow" panose="020B0606020202030204" pitchFamily="34" charset="0"/>
              </a:rPr>
              <a:t> 159 LCSP. </a:t>
            </a:r>
            <a:r>
              <a:rPr lang="ca-ES" altLang="ca-ES" b="1" dirty="0" smtClean="0">
                <a:latin typeface="Arial Narrow" panose="020B0606020202030204" pitchFamily="34" charset="0"/>
              </a:rPr>
              <a:t>Sumari</a:t>
            </a:r>
            <a:endParaRPr lang="ca-ES" altLang="ca-ES" b="1" dirty="0">
              <a:latin typeface="Arial Narrow" panose="020B0606020202030204" pitchFamily="34" charset="0"/>
            </a:endParaRPr>
          </a:p>
          <a:p>
            <a:pPr algn="just">
              <a:spcBef>
                <a:spcPts val="500"/>
              </a:spcBef>
              <a:buClrTx/>
              <a:buFontTx/>
              <a:buNone/>
              <a:defRPr/>
            </a:pPr>
            <a:r>
              <a:rPr lang="ca-ES" altLang="ca-ES" dirty="0" smtClean="0">
                <a:latin typeface="Arial Narrow" panose="020B0606020202030204" pitchFamily="34" charset="0"/>
              </a:rPr>
              <a:t> En </a:t>
            </a:r>
            <a:r>
              <a:rPr lang="ca-ES" altLang="ca-ES" dirty="0">
                <a:latin typeface="Arial Narrow" panose="020B0606020202030204" pitchFamily="34" charset="0"/>
              </a:rPr>
              <a:t>els d’obres inferiors a 80.000,00 € i en els de subministraments i serveis inferiors a 35.000,00 </a:t>
            </a:r>
            <a:r>
              <a:rPr lang="ca-ES" altLang="ca-ES" dirty="0" smtClean="0">
                <a:latin typeface="Arial Narrow" panose="020B0606020202030204" pitchFamily="34" charset="0"/>
              </a:rPr>
              <a:t>€, </a:t>
            </a:r>
            <a:r>
              <a:rPr lang="ca-ES" altLang="ca-ES" dirty="0">
                <a:latin typeface="Arial Narrow" panose="020B0606020202030204" pitchFamily="34" charset="0"/>
              </a:rPr>
              <a:t>d’acord amb la tramitació prevista en l’apartat 6 d’aquest article </a:t>
            </a:r>
            <a:r>
              <a:rPr lang="ca-ES" altLang="ca-ES" dirty="0" smtClean="0">
                <a:latin typeface="Arial Narrow" panose="020B0606020202030204" pitchFamily="34" charset="0"/>
              </a:rPr>
              <a:t>159.</a:t>
            </a:r>
          </a:p>
          <a:p>
            <a:pPr marL="171450" indent="-171450" algn="just"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a-ES" altLang="ca-ES" sz="1400" dirty="0" smtClean="0">
                <a:latin typeface="Arial Narrow" panose="020B0606020202030204" pitchFamily="34" charset="0"/>
              </a:rPr>
              <a:t>Terminis més curts. 5 dies per a compres corrents de béns disponibles en el mercat.</a:t>
            </a:r>
          </a:p>
          <a:p>
            <a:pPr marL="171450" indent="-171450" algn="just"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a-ES" altLang="ca-ES" sz="1400" dirty="0" smtClean="0">
                <a:latin typeface="Arial Narrow" panose="020B0606020202030204" pitchFamily="34" charset="0"/>
              </a:rPr>
              <a:t>No cal acreditar solvència. </a:t>
            </a:r>
          </a:p>
          <a:p>
            <a:pPr marL="171450" indent="-171450" algn="just"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a-ES" altLang="ca-ES" sz="1400" dirty="0" smtClean="0">
                <a:latin typeface="Arial Narrow" panose="020B0606020202030204" pitchFamily="34" charset="0"/>
              </a:rPr>
              <a:t>Valoració, mitjançant fórmules, per dispositius informàtics o unitat tècnica.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109"/>
            <a:ext cx="5270823" cy="405334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ca-ES" sz="2000" dirty="0">
                <a:solidFill>
                  <a:schemeClr val="bg1"/>
                </a:solidFill>
                <a:latin typeface="Arial Narrow" panose="020B0606020202030204" pitchFamily="34" charset="0"/>
                <a:ea typeface="Open Sans Condensed Bold" panose="020B0806030504020204" pitchFamily="34" charset="0"/>
                <a:cs typeface="Open Sans Condensed Bold" panose="020B0806030504020204" pitchFamily="34" charset="0"/>
              </a:rPr>
              <a:t>Les 7 novetats, matisos o empremtes de la LCSP</a:t>
            </a:r>
          </a:p>
          <a:p>
            <a:endParaRPr lang="ca-ES" sz="2000" dirty="0">
              <a:solidFill>
                <a:schemeClr val="bg1"/>
              </a:solidFill>
              <a:latin typeface="Arial Narrow" panose="020B0606020202030204" pitchFamily="34" charset="0"/>
              <a:ea typeface="Open Sans Condensed Bold" panose="020B0806030504020204" pitchFamily="34" charset="0"/>
              <a:cs typeface="Open Sans Condensed Bold" panose="020B0806030504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80640" y="1802336"/>
            <a:ext cx="7180366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El nou procediment obert simplificat i sumari</a:t>
            </a:r>
            <a:endParaRPr lang="ca-ES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26773" y="2101850"/>
            <a:ext cx="672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66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2</a:t>
            </a:r>
            <a:endParaRPr lang="ca-ES" sz="16600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52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587503" y="2439601"/>
            <a:ext cx="724618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b="1" dirty="0" smtClean="0">
                <a:latin typeface="Arial Narrow" panose="020B0606020202030204" pitchFamily="34" charset="0"/>
              </a:rPr>
              <a:t>La </a:t>
            </a:r>
            <a:r>
              <a:rPr lang="ca-ES" b="1" dirty="0">
                <a:latin typeface="Arial Narrow" panose="020B0606020202030204" pitchFamily="34" charset="0"/>
              </a:rPr>
              <a:t>divisió i limitació dels lots</a:t>
            </a:r>
            <a:endParaRPr lang="es-ES" b="1" dirty="0">
              <a:latin typeface="Arial Narrow" panose="020B0606020202030204" pitchFamily="34" charset="0"/>
            </a:endParaRPr>
          </a:p>
          <a:p>
            <a:endParaRPr lang="ca-ES" b="1" dirty="0" smtClean="0">
              <a:latin typeface="Arial Narrow" panose="020B0606020202030204" pitchFamily="34" charset="0"/>
            </a:endParaRPr>
          </a:p>
          <a:p>
            <a:r>
              <a:rPr lang="ca-ES" b="1" dirty="0" smtClean="0">
                <a:latin typeface="Arial Narrow" panose="020B0606020202030204" pitchFamily="34" charset="0"/>
              </a:rPr>
              <a:t>Article </a:t>
            </a:r>
            <a:r>
              <a:rPr lang="ca-ES" b="1" dirty="0">
                <a:latin typeface="Arial Narrow" panose="020B0606020202030204" pitchFamily="34" charset="0"/>
              </a:rPr>
              <a:t>99 </a:t>
            </a:r>
            <a:r>
              <a:rPr lang="ca-ES" b="1" dirty="0" smtClean="0">
                <a:latin typeface="Arial Narrow" panose="020B0606020202030204" pitchFamily="34" charset="0"/>
              </a:rPr>
              <a:t>LCSP</a:t>
            </a:r>
            <a:endParaRPr lang="es-ES" dirty="0">
              <a:latin typeface="Arial Narrow" panose="020B0606020202030204" pitchFamily="34" charset="0"/>
            </a:endParaRPr>
          </a:p>
          <a:p>
            <a:r>
              <a:rPr lang="ca-ES" dirty="0" smtClean="0">
                <a:latin typeface="Arial Narrow" panose="020B0606020202030204" pitchFamily="34" charset="0"/>
              </a:rPr>
              <a:t>Divisió </a:t>
            </a:r>
            <a:r>
              <a:rPr lang="ca-ES" dirty="0">
                <a:latin typeface="Arial Narrow" panose="020B0606020202030204" pitchFamily="34" charset="0"/>
              </a:rPr>
              <a:t>en </a:t>
            </a:r>
            <a:r>
              <a:rPr lang="ca-ES" dirty="0" smtClean="0">
                <a:latin typeface="Arial Narrow" panose="020B0606020202030204" pitchFamily="34" charset="0"/>
              </a:rPr>
              <a:t>lots sempre que ho permeti la naturalesa i objecte del contracte.</a:t>
            </a:r>
          </a:p>
          <a:p>
            <a:r>
              <a:rPr lang="ca-ES" dirty="0" smtClean="0">
                <a:latin typeface="Arial Narrow" panose="020B0606020202030204" pitchFamily="34" charset="0"/>
              </a:rPr>
              <a:t>Potestativament: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>
                <a:latin typeface="Arial Narrow" panose="020B0606020202030204" pitchFamily="34" charset="0"/>
              </a:rPr>
              <a:t> Nombre de màxim de lots pels quals pot licitar una mateixa empresa.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>
                <a:latin typeface="Arial Narrow" panose="020B0606020202030204" pitchFamily="34" charset="0"/>
              </a:rPr>
              <a:t> </a:t>
            </a:r>
            <a:r>
              <a:rPr lang="ca-ES" dirty="0" smtClean="0">
                <a:latin typeface="Arial Narrow" panose="020B0606020202030204" pitchFamily="34" charset="0"/>
              </a:rPr>
              <a:t>Nombre màxim de lots que es poden adjudicar </a:t>
            </a:r>
            <a:r>
              <a:rPr lang="ca-ES" dirty="0">
                <a:latin typeface="Arial Narrow" panose="020B0606020202030204" pitchFamily="34" charset="0"/>
              </a:rPr>
              <a:t>a una mateixa empresa</a:t>
            </a:r>
            <a:r>
              <a:rPr lang="ca-ES" dirty="0" smtClean="0">
                <a:latin typeface="Arial Narrow" panose="020B0606020202030204" pitchFamily="34" charset="0"/>
              </a:rPr>
              <a:t>.</a:t>
            </a:r>
          </a:p>
          <a:p>
            <a:r>
              <a:rPr lang="ca-ES" dirty="0" smtClean="0">
                <a:latin typeface="Arial Narrow" panose="020B0606020202030204" pitchFamily="34" charset="0"/>
              </a:rPr>
              <a:t>La no divisió s’ha de justificar: Restricció competència. Dificultat execució.</a:t>
            </a:r>
            <a:r>
              <a:rPr lang="ca-ES" b="1" dirty="0" smtClean="0">
                <a:latin typeface="Arial Narrow" panose="020B0606020202030204" pitchFamily="34" charset="0"/>
              </a:rPr>
              <a:t> </a:t>
            </a:r>
          </a:p>
          <a:p>
            <a:pPr algn="just"/>
            <a:endParaRPr lang="ca-ES" b="1" dirty="0" smtClean="0">
              <a:latin typeface="Arial Narrow" panose="020B0606020202030204" pitchFamily="34" charset="0"/>
            </a:endParaRPr>
          </a:p>
          <a:p>
            <a:pPr algn="just"/>
            <a:r>
              <a:rPr lang="ca-ES" b="1" dirty="0" smtClean="0">
                <a:latin typeface="Arial Narrow" panose="020B0606020202030204" pitchFamily="34" charset="0"/>
              </a:rPr>
              <a:t>Article 87 </a:t>
            </a:r>
            <a:r>
              <a:rPr lang="ca-ES" b="1" dirty="0">
                <a:latin typeface="Arial Narrow" panose="020B0606020202030204" pitchFamily="34" charset="0"/>
              </a:rPr>
              <a:t>LCSP</a:t>
            </a:r>
            <a:endParaRPr lang="es-ES" dirty="0">
              <a:latin typeface="Arial Narrow" panose="020B0606020202030204" pitchFamily="34" charset="0"/>
            </a:endParaRPr>
          </a:p>
          <a:p>
            <a:pPr algn="just"/>
            <a:r>
              <a:rPr lang="ca-ES" altLang="ca-ES" dirty="0" smtClean="0">
                <a:latin typeface="Arial Narrow" panose="020B0606020202030204" pitchFamily="34" charset="0"/>
              </a:rPr>
              <a:t>La </a:t>
            </a:r>
            <a:r>
              <a:rPr lang="ca-ES" altLang="ca-ES" dirty="0">
                <a:latin typeface="Arial Narrow" panose="020B0606020202030204" pitchFamily="34" charset="0"/>
              </a:rPr>
              <a:t>solvència econòmica i financera exigida haurà de resultar </a:t>
            </a:r>
            <a:r>
              <a:rPr lang="ca-ES" altLang="ca-ES" dirty="0" smtClean="0">
                <a:latin typeface="Arial Narrow" panose="020B0606020202030204" pitchFamily="34" charset="0"/>
              </a:rPr>
              <a:t>proporcional a l’objecte </a:t>
            </a:r>
            <a:r>
              <a:rPr lang="ca-ES" altLang="ca-ES" dirty="0">
                <a:latin typeface="Arial Narrow" panose="020B0606020202030204" pitchFamily="34" charset="0"/>
              </a:rPr>
              <a:t>contractual de conformitat amb allò establert en l’article 74.2 i </a:t>
            </a:r>
            <a:r>
              <a:rPr lang="ca-ES" altLang="ca-ES" dirty="0" smtClean="0">
                <a:latin typeface="Arial Narrow" panose="020B0606020202030204" pitchFamily="34" charset="0"/>
              </a:rPr>
              <a:t>no pot suposar obstacle </a:t>
            </a:r>
            <a:r>
              <a:rPr lang="ca-ES" altLang="ca-ES" dirty="0">
                <a:latin typeface="Arial Narrow" panose="020B0606020202030204" pitchFamily="34" charset="0"/>
              </a:rPr>
              <a:t>a la </a:t>
            </a:r>
            <a:r>
              <a:rPr lang="ca-ES" altLang="ca-ES" dirty="0" smtClean="0">
                <a:latin typeface="Arial Narrow" panose="020B0606020202030204" pitchFamily="34" charset="0"/>
              </a:rPr>
              <a:t>PIME.</a:t>
            </a:r>
            <a:endParaRPr lang="ca-ES" dirty="0">
              <a:latin typeface="Arial Narrow" panose="020B0606020202030204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108"/>
            <a:ext cx="5858540" cy="48898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ca-ES" sz="2000" dirty="0">
                <a:solidFill>
                  <a:schemeClr val="bg1"/>
                </a:solidFill>
                <a:latin typeface="Arial Narrow" panose="020B0606020202030204" pitchFamily="34" charset="0"/>
                <a:ea typeface="Open Sans Condensed Bold" panose="020B0806030504020204" pitchFamily="34" charset="0"/>
                <a:cs typeface="Open Sans Condensed Bold" panose="020B0806030504020204" pitchFamily="34" charset="0"/>
              </a:rPr>
              <a:t>Les 7 novetats, matisos o empremtes de la LCSP</a:t>
            </a:r>
          </a:p>
          <a:p>
            <a:endParaRPr lang="ca-ES" sz="2000" dirty="0">
              <a:solidFill>
                <a:schemeClr val="bg1"/>
              </a:solidFill>
              <a:latin typeface="Arial Narrow" panose="020B0606020202030204" pitchFamily="34" charset="0"/>
              <a:ea typeface="Open Sans Condensed Bold" panose="020B0806030504020204" pitchFamily="34" charset="0"/>
              <a:cs typeface="Open Sans Condensed Bold" panose="020B0806030504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680640" y="1802336"/>
            <a:ext cx="7180366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Política de protecció a les PIMES</a:t>
            </a:r>
            <a:endParaRPr lang="ca-ES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26773" y="2101850"/>
            <a:ext cx="672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66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3</a:t>
            </a:r>
            <a:endParaRPr lang="ca-ES" sz="16600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2291" name="Picture 3" descr="http://www.acm.cat/sites/default/files/img/producto/lot1_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353" y="1429220"/>
            <a:ext cx="1690777" cy="159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1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60001" y="3091940"/>
            <a:ext cx="1405369" cy="237193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ca-ES" sz="9600" dirty="0">
              <a:solidFill>
                <a:srgbClr val="FFFFFF"/>
              </a:solidFill>
              <a:latin typeface="Open Sans Condensed Bold"/>
              <a:cs typeface="Open Sans Cond Ligh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604436" y="2438943"/>
            <a:ext cx="725656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b="1" dirty="0">
                <a:latin typeface="Arial Narrow" panose="020B0606020202030204" pitchFamily="34" charset="0"/>
              </a:rPr>
              <a:t>Articles 215 a 217 amb relació a la disposició addicional cinquanta-unena de la LCSP </a:t>
            </a:r>
          </a:p>
          <a:p>
            <a:pPr algn="just"/>
            <a:endParaRPr lang="ca-ES" sz="1600" b="1" dirty="0" smtClean="0">
              <a:latin typeface="Arial Narrow" panose="020B0606020202030204" pitchFamily="34" charset="0"/>
            </a:endParaRPr>
          </a:p>
          <a:p>
            <a:pPr algn="just"/>
            <a:r>
              <a:rPr lang="ca-ES" sz="1600" b="1" dirty="0" smtClean="0">
                <a:latin typeface="Arial Narrow" panose="020B0606020202030204" pitchFamily="34" charset="0"/>
              </a:rPr>
              <a:t>Disposició addicional cinquanta-unena LCSP:</a:t>
            </a:r>
          </a:p>
          <a:p>
            <a:pPr algn="just"/>
            <a:r>
              <a:rPr lang="ca-ES" sz="1600" b="1" i="1" dirty="0" smtClean="0">
                <a:latin typeface="Arial Narrow" panose="020B0606020202030204" pitchFamily="34" charset="0"/>
              </a:rPr>
              <a:t>1. </a:t>
            </a:r>
            <a:r>
              <a:rPr lang="ca-ES" sz="1600" i="1" dirty="0" err="1" smtClean="0">
                <a:latin typeface="Arial Narrow" panose="020B0606020202030204" pitchFamily="34" charset="0"/>
              </a:rPr>
              <a:t>Sin</a:t>
            </a:r>
            <a:r>
              <a:rPr lang="ca-ES" sz="1600" i="1" dirty="0" smtClean="0">
                <a:latin typeface="Arial Narrow" panose="020B0606020202030204" pitchFamily="34" charset="0"/>
              </a:rPr>
              <a:t> </a:t>
            </a:r>
            <a:r>
              <a:rPr lang="ca-ES" sz="1600" i="1" dirty="0" err="1" smtClean="0">
                <a:latin typeface="Arial Narrow" panose="020B0606020202030204" pitchFamily="34" charset="0"/>
              </a:rPr>
              <a:t>perjuicio</a:t>
            </a:r>
            <a:r>
              <a:rPr lang="ca-ES" sz="1600" i="1" dirty="0" smtClean="0">
                <a:latin typeface="Arial Narrow" panose="020B0606020202030204" pitchFamily="34" charset="0"/>
              </a:rPr>
              <a:t> de lo </a:t>
            </a:r>
            <a:r>
              <a:rPr lang="ca-ES" sz="1600" i="1" dirty="0" err="1" smtClean="0">
                <a:latin typeface="Arial Narrow" panose="020B0606020202030204" pitchFamily="34" charset="0"/>
              </a:rPr>
              <a:t>previsto</a:t>
            </a:r>
            <a:r>
              <a:rPr lang="ca-ES" sz="1600" i="1" dirty="0" smtClean="0">
                <a:latin typeface="Arial Narrow" panose="020B0606020202030204" pitchFamily="34" charset="0"/>
              </a:rPr>
              <a:t> en los </a:t>
            </a:r>
            <a:r>
              <a:rPr lang="ca-ES" sz="1600" i="1" dirty="0" err="1" smtClean="0">
                <a:latin typeface="Arial Narrow" panose="020B0606020202030204" pitchFamily="34" charset="0"/>
              </a:rPr>
              <a:t>artículos</a:t>
            </a:r>
            <a:r>
              <a:rPr lang="ca-ES" sz="1600" i="1" dirty="0" smtClean="0">
                <a:latin typeface="Arial Narrow" panose="020B0606020202030204" pitchFamily="34" charset="0"/>
              </a:rPr>
              <a:t> 216 y 217 y </a:t>
            </a:r>
            <a:r>
              <a:rPr lang="ca-ES" sz="1600" i="1" dirty="0" err="1" smtClean="0">
                <a:latin typeface="Arial Narrow" panose="020B0606020202030204" pitchFamily="34" charset="0"/>
              </a:rPr>
              <a:t>siempre</a:t>
            </a:r>
            <a:r>
              <a:rPr lang="ca-ES" sz="1600" i="1" dirty="0" smtClean="0">
                <a:latin typeface="Arial Narrow" panose="020B0606020202030204" pitchFamily="34" charset="0"/>
              </a:rPr>
              <a:t> que se </a:t>
            </a:r>
            <a:r>
              <a:rPr lang="ca-ES" sz="1600" i="1" dirty="0" err="1" smtClean="0">
                <a:latin typeface="Arial Narrow" panose="020B0606020202030204" pitchFamily="34" charset="0"/>
              </a:rPr>
              <a:t>cumplan</a:t>
            </a:r>
            <a:r>
              <a:rPr lang="ca-ES" sz="1600" i="1" dirty="0" smtClean="0">
                <a:latin typeface="Arial Narrow" panose="020B0606020202030204" pitchFamily="34" charset="0"/>
              </a:rPr>
              <a:t> las condiciones </a:t>
            </a:r>
            <a:r>
              <a:rPr lang="ca-ES" sz="1600" i="1" dirty="0" err="1" smtClean="0">
                <a:latin typeface="Arial Narrow" panose="020B0606020202030204" pitchFamily="34" charset="0"/>
              </a:rPr>
              <a:t>establecidas</a:t>
            </a:r>
            <a:r>
              <a:rPr lang="ca-ES" sz="1600" i="1" dirty="0" smtClean="0">
                <a:latin typeface="Arial Narrow" panose="020B0606020202030204" pitchFamily="34" charset="0"/>
              </a:rPr>
              <a:t> en el </a:t>
            </a:r>
            <a:r>
              <a:rPr lang="ca-ES" sz="1600" i="1" dirty="0" err="1" smtClean="0">
                <a:latin typeface="Arial Narrow" panose="020B0606020202030204" pitchFamily="34" charset="0"/>
              </a:rPr>
              <a:t>artículo</a:t>
            </a:r>
            <a:r>
              <a:rPr lang="ca-ES" sz="1600" i="1" dirty="0" smtClean="0">
                <a:latin typeface="Arial Narrow" panose="020B0606020202030204" pitchFamily="34" charset="0"/>
              </a:rPr>
              <a:t> 215, el </a:t>
            </a:r>
            <a:r>
              <a:rPr lang="ca-ES" sz="1600" i="1" dirty="0" err="1" smtClean="0">
                <a:latin typeface="Arial Narrow" panose="020B0606020202030204" pitchFamily="34" charset="0"/>
              </a:rPr>
              <a:t>órgano</a:t>
            </a:r>
            <a:r>
              <a:rPr lang="ca-ES" sz="1600" i="1" dirty="0" smtClean="0">
                <a:latin typeface="Arial Narrow" panose="020B0606020202030204" pitchFamily="34" charset="0"/>
              </a:rPr>
              <a:t> de </a:t>
            </a:r>
            <a:r>
              <a:rPr lang="ca-ES" sz="1600" i="1" dirty="0" err="1" smtClean="0">
                <a:latin typeface="Arial Narrow" panose="020B0606020202030204" pitchFamily="34" charset="0"/>
              </a:rPr>
              <a:t>contratación</a:t>
            </a:r>
            <a:r>
              <a:rPr lang="ca-ES" sz="1600" i="1" dirty="0" smtClean="0">
                <a:latin typeface="Arial Narrow" panose="020B0606020202030204" pitchFamily="34" charset="0"/>
              </a:rPr>
              <a:t> </a:t>
            </a:r>
            <a:r>
              <a:rPr lang="ca-ES" sz="1600" i="1" dirty="0" err="1" smtClean="0">
                <a:latin typeface="Arial Narrow" panose="020B0606020202030204" pitchFamily="34" charset="0"/>
              </a:rPr>
              <a:t>podrá</a:t>
            </a:r>
            <a:r>
              <a:rPr lang="ca-ES" sz="1600" i="1" dirty="0" smtClean="0">
                <a:latin typeface="Arial Narrow" panose="020B0606020202030204" pitchFamily="34" charset="0"/>
              </a:rPr>
              <a:t> </a:t>
            </a:r>
            <a:r>
              <a:rPr lang="ca-ES" sz="1600" i="1" dirty="0" err="1" smtClean="0">
                <a:latin typeface="Arial Narrow" panose="020B0606020202030204" pitchFamily="34" charset="0"/>
              </a:rPr>
              <a:t>prever</a:t>
            </a:r>
            <a:r>
              <a:rPr lang="ca-ES" sz="1600" i="1" dirty="0" smtClean="0">
                <a:latin typeface="Arial Narrow" panose="020B0606020202030204" pitchFamily="34" charset="0"/>
              </a:rPr>
              <a:t> en los </a:t>
            </a:r>
            <a:r>
              <a:rPr lang="ca-ES" sz="1600" i="1" dirty="0" err="1" smtClean="0">
                <a:latin typeface="Arial Narrow" panose="020B0606020202030204" pitchFamily="34" charset="0"/>
              </a:rPr>
              <a:t>pliegos</a:t>
            </a:r>
            <a:r>
              <a:rPr lang="ca-ES" sz="1600" i="1" dirty="0" smtClean="0">
                <a:latin typeface="Arial Narrow" panose="020B0606020202030204" pitchFamily="34" charset="0"/>
              </a:rPr>
              <a:t> de </a:t>
            </a:r>
            <a:r>
              <a:rPr lang="ca-ES" sz="1600" i="1" dirty="0" err="1" smtClean="0">
                <a:latin typeface="Arial Narrow" panose="020B0606020202030204" pitchFamily="34" charset="0"/>
              </a:rPr>
              <a:t>cláusulas</a:t>
            </a:r>
            <a:r>
              <a:rPr lang="ca-ES" sz="1600" i="1" dirty="0" smtClean="0">
                <a:latin typeface="Arial Narrow" panose="020B0606020202030204" pitchFamily="34" charset="0"/>
              </a:rPr>
              <a:t> </a:t>
            </a:r>
            <a:r>
              <a:rPr lang="ca-ES" sz="1600" i="1" dirty="0" err="1" smtClean="0">
                <a:latin typeface="Arial Narrow" panose="020B0606020202030204" pitchFamily="34" charset="0"/>
              </a:rPr>
              <a:t>administrativas</a:t>
            </a:r>
            <a:r>
              <a:rPr lang="ca-ES" sz="1600" i="1" dirty="0" smtClean="0">
                <a:latin typeface="Arial Narrow" panose="020B0606020202030204" pitchFamily="34" charset="0"/>
              </a:rPr>
              <a:t>, se </a:t>
            </a:r>
            <a:r>
              <a:rPr lang="ca-ES" sz="1600" i="1" dirty="0" err="1" smtClean="0">
                <a:latin typeface="Arial Narrow" panose="020B0606020202030204" pitchFamily="34" charset="0"/>
              </a:rPr>
              <a:t>realicen</a:t>
            </a:r>
            <a:r>
              <a:rPr lang="ca-ES" sz="1600" i="1" dirty="0" smtClean="0">
                <a:latin typeface="Arial Narrow" panose="020B0606020202030204" pitchFamily="34" charset="0"/>
              </a:rPr>
              <a:t> pagos </a:t>
            </a:r>
            <a:r>
              <a:rPr lang="ca-ES" sz="1600" i="1" dirty="0" err="1" smtClean="0">
                <a:latin typeface="Arial Narrow" panose="020B0606020202030204" pitchFamily="34" charset="0"/>
              </a:rPr>
              <a:t>directos</a:t>
            </a:r>
            <a:r>
              <a:rPr lang="ca-ES" sz="1600" i="1" dirty="0" smtClean="0">
                <a:latin typeface="Arial Narrow" panose="020B0606020202030204" pitchFamily="34" charset="0"/>
              </a:rPr>
              <a:t> a los </a:t>
            </a:r>
            <a:r>
              <a:rPr lang="ca-ES" sz="1600" i="1" dirty="0" err="1" smtClean="0">
                <a:latin typeface="Arial Narrow" panose="020B0606020202030204" pitchFamily="34" charset="0"/>
              </a:rPr>
              <a:t>subcontratistas</a:t>
            </a:r>
            <a:r>
              <a:rPr lang="ca-ES" sz="1600" i="1" dirty="0" smtClean="0"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ca-ES" sz="1600" b="1" i="1" dirty="0" smtClean="0">
                <a:latin typeface="Arial Narrow" panose="020B0606020202030204" pitchFamily="34" charset="0"/>
              </a:rPr>
              <a:t>2. </a:t>
            </a:r>
            <a:r>
              <a:rPr lang="ca-ES" sz="1600" i="1" dirty="0" smtClean="0">
                <a:latin typeface="Arial Narrow" panose="020B0606020202030204" pitchFamily="34" charset="0"/>
              </a:rPr>
              <a:t>El </a:t>
            </a:r>
            <a:r>
              <a:rPr lang="ca-ES" sz="1600" i="1" dirty="0" err="1" smtClean="0">
                <a:latin typeface="Arial Narrow" panose="020B0606020202030204" pitchFamily="34" charset="0"/>
              </a:rPr>
              <a:t>subcontratista</a:t>
            </a:r>
            <a:r>
              <a:rPr lang="ca-ES" sz="1600" i="1" dirty="0" smtClean="0">
                <a:latin typeface="Arial Narrow" panose="020B0606020202030204" pitchFamily="34" charset="0"/>
              </a:rPr>
              <a:t> que </a:t>
            </a:r>
            <a:r>
              <a:rPr lang="ca-ES" sz="1600" i="1" dirty="0" err="1" smtClean="0">
                <a:latin typeface="Arial Narrow" panose="020B0606020202030204" pitchFamily="34" charset="0"/>
              </a:rPr>
              <a:t>cuente</a:t>
            </a:r>
            <a:r>
              <a:rPr lang="ca-ES" sz="1600" i="1" dirty="0" smtClean="0">
                <a:latin typeface="Arial Narrow" panose="020B0606020202030204" pitchFamily="34" charset="0"/>
              </a:rPr>
              <a:t> con la </a:t>
            </a:r>
            <a:r>
              <a:rPr lang="ca-ES" sz="1600" i="1" dirty="0" err="1" smtClean="0">
                <a:latin typeface="Arial Narrow" panose="020B0606020202030204" pitchFamily="34" charset="0"/>
              </a:rPr>
              <a:t>conformidad</a:t>
            </a:r>
            <a:r>
              <a:rPr lang="ca-ES" sz="1600" i="1" dirty="0" smtClean="0">
                <a:latin typeface="Arial Narrow" panose="020B0606020202030204" pitchFamily="34" charset="0"/>
              </a:rPr>
              <a:t> para </a:t>
            </a:r>
            <a:r>
              <a:rPr lang="ca-ES" sz="1600" i="1" dirty="0" err="1" smtClean="0">
                <a:latin typeface="Arial Narrow" panose="020B0606020202030204" pitchFamily="34" charset="0"/>
              </a:rPr>
              <a:t>percibir</a:t>
            </a:r>
            <a:r>
              <a:rPr lang="ca-ES" sz="1600" i="1" dirty="0" smtClean="0">
                <a:latin typeface="Arial Narrow" panose="020B0606020202030204" pitchFamily="34" charset="0"/>
              </a:rPr>
              <a:t> pagos </a:t>
            </a:r>
            <a:r>
              <a:rPr lang="ca-ES" sz="1600" i="1" dirty="0" err="1" smtClean="0">
                <a:latin typeface="Arial Narrow" panose="020B0606020202030204" pitchFamily="34" charset="0"/>
              </a:rPr>
              <a:t>directos</a:t>
            </a:r>
            <a:r>
              <a:rPr lang="ca-ES" sz="1600" i="1" dirty="0" smtClean="0">
                <a:latin typeface="Arial Narrow" panose="020B0606020202030204" pitchFamily="34" charset="0"/>
              </a:rPr>
              <a:t> </a:t>
            </a:r>
            <a:r>
              <a:rPr lang="ca-ES" sz="1600" i="1" dirty="0" err="1" smtClean="0">
                <a:latin typeface="Arial Narrow" panose="020B0606020202030204" pitchFamily="34" charset="0"/>
              </a:rPr>
              <a:t>podrá</a:t>
            </a:r>
            <a:r>
              <a:rPr lang="ca-ES" sz="1600" i="1" dirty="0" smtClean="0">
                <a:latin typeface="Arial Narrow" panose="020B0606020202030204" pitchFamily="34" charset="0"/>
              </a:rPr>
              <a:t> </a:t>
            </a:r>
            <a:r>
              <a:rPr lang="ca-ES" sz="1600" i="1" dirty="0" err="1" smtClean="0">
                <a:latin typeface="Arial Narrow" panose="020B0606020202030204" pitchFamily="34" charset="0"/>
              </a:rPr>
              <a:t>ceder</a:t>
            </a:r>
            <a:r>
              <a:rPr lang="ca-ES" sz="1600" i="1" dirty="0" smtClean="0">
                <a:latin typeface="Arial Narrow" panose="020B0606020202030204" pitchFamily="34" charset="0"/>
              </a:rPr>
              <a:t> </a:t>
            </a:r>
            <a:r>
              <a:rPr lang="ca-ES" sz="1600" i="1" dirty="0" err="1" smtClean="0">
                <a:latin typeface="Arial Narrow" panose="020B0606020202030204" pitchFamily="34" charset="0"/>
              </a:rPr>
              <a:t>sus</a:t>
            </a:r>
            <a:r>
              <a:rPr lang="ca-ES" sz="1600" i="1" dirty="0" smtClean="0">
                <a:latin typeface="Arial Narrow" panose="020B0606020202030204" pitchFamily="34" charset="0"/>
              </a:rPr>
              <a:t> </a:t>
            </a:r>
            <a:r>
              <a:rPr lang="ca-ES" sz="1600" i="1" dirty="0" err="1" smtClean="0">
                <a:latin typeface="Arial Narrow" panose="020B0606020202030204" pitchFamily="34" charset="0"/>
              </a:rPr>
              <a:t>derechos</a:t>
            </a:r>
            <a:r>
              <a:rPr lang="ca-ES" sz="1600" i="1" dirty="0" smtClean="0">
                <a:latin typeface="Arial Narrow" panose="020B0606020202030204" pitchFamily="34" charset="0"/>
              </a:rPr>
              <a:t> de cobro...</a:t>
            </a:r>
          </a:p>
          <a:p>
            <a:pPr algn="just"/>
            <a:r>
              <a:rPr lang="ca-ES" sz="1600" b="1" i="1" dirty="0" smtClean="0">
                <a:latin typeface="Arial Narrow" panose="020B0606020202030204" pitchFamily="34" charset="0"/>
              </a:rPr>
              <a:t>3. </a:t>
            </a:r>
            <a:r>
              <a:rPr lang="ca-ES" sz="1600" i="1" dirty="0" smtClean="0">
                <a:latin typeface="Arial Narrow" panose="020B0606020202030204" pitchFamily="34" charset="0"/>
              </a:rPr>
              <a:t>Los pagos </a:t>
            </a:r>
            <a:r>
              <a:rPr lang="ca-ES" sz="1600" i="1" dirty="0" err="1" smtClean="0">
                <a:latin typeface="Arial Narrow" panose="020B0606020202030204" pitchFamily="34" charset="0"/>
              </a:rPr>
              <a:t>efectuados</a:t>
            </a:r>
            <a:r>
              <a:rPr lang="ca-ES" sz="1600" i="1" dirty="0" smtClean="0">
                <a:latin typeface="Arial Narrow" panose="020B0606020202030204" pitchFamily="34" charset="0"/>
              </a:rPr>
              <a:t> a favor del </a:t>
            </a:r>
            <a:r>
              <a:rPr lang="ca-ES" sz="1600" i="1" dirty="0" err="1" smtClean="0">
                <a:latin typeface="Arial Narrow" panose="020B0606020202030204" pitchFamily="34" charset="0"/>
              </a:rPr>
              <a:t>subcontratista</a:t>
            </a:r>
            <a:r>
              <a:rPr lang="ca-ES" sz="1600" i="1" dirty="0" smtClean="0">
                <a:latin typeface="Arial Narrow" panose="020B0606020202030204" pitchFamily="34" charset="0"/>
              </a:rPr>
              <a:t> se </a:t>
            </a:r>
            <a:r>
              <a:rPr lang="ca-ES" sz="1600" i="1" dirty="0" err="1" smtClean="0">
                <a:latin typeface="Arial Narrow" panose="020B0606020202030204" pitchFamily="34" charset="0"/>
              </a:rPr>
              <a:t>entenderán</a:t>
            </a:r>
            <a:r>
              <a:rPr lang="ca-ES" sz="1600" i="1" dirty="0" smtClean="0">
                <a:latin typeface="Arial Narrow" panose="020B0606020202030204" pitchFamily="34" charset="0"/>
              </a:rPr>
              <a:t> </a:t>
            </a:r>
            <a:r>
              <a:rPr lang="ca-ES" sz="1600" i="1" dirty="0" err="1" smtClean="0">
                <a:latin typeface="Arial Narrow" panose="020B0606020202030204" pitchFamily="34" charset="0"/>
              </a:rPr>
              <a:t>realizados</a:t>
            </a:r>
            <a:r>
              <a:rPr lang="ca-ES" sz="1600" i="1" dirty="0" smtClean="0">
                <a:latin typeface="Arial Narrow" panose="020B0606020202030204" pitchFamily="34" charset="0"/>
              </a:rPr>
              <a:t> por </a:t>
            </a:r>
            <a:r>
              <a:rPr lang="ca-ES" sz="1600" i="1" dirty="0" err="1" smtClean="0">
                <a:latin typeface="Arial Narrow" panose="020B0606020202030204" pitchFamily="34" charset="0"/>
              </a:rPr>
              <a:t>cuenta</a:t>
            </a:r>
            <a:r>
              <a:rPr lang="ca-ES" sz="1600" i="1" dirty="0" smtClean="0">
                <a:latin typeface="Arial Narrow" panose="020B0606020202030204" pitchFamily="34" charset="0"/>
              </a:rPr>
              <a:t> del </a:t>
            </a:r>
            <a:r>
              <a:rPr lang="ca-ES" sz="1600" i="1" dirty="0" err="1" smtClean="0">
                <a:latin typeface="Arial Narrow" panose="020B0606020202030204" pitchFamily="34" charset="0"/>
              </a:rPr>
              <a:t>contratista</a:t>
            </a:r>
            <a:r>
              <a:rPr lang="ca-ES" sz="1600" i="1" dirty="0" smtClean="0">
                <a:latin typeface="Arial Narrow" panose="020B0606020202030204" pitchFamily="34" charset="0"/>
              </a:rPr>
              <a:t> principal, </a:t>
            </a:r>
            <a:r>
              <a:rPr lang="ca-ES" sz="1600" i="1" dirty="0" err="1" smtClean="0">
                <a:latin typeface="Arial Narrow" panose="020B0606020202030204" pitchFamily="34" charset="0"/>
              </a:rPr>
              <a:t>manteniendo</a:t>
            </a:r>
            <a:r>
              <a:rPr lang="ca-ES" sz="1600" i="1" dirty="0" smtClean="0">
                <a:latin typeface="Arial Narrow" panose="020B0606020202030204" pitchFamily="34" charset="0"/>
              </a:rPr>
              <a:t> en </a:t>
            </a:r>
            <a:r>
              <a:rPr lang="ca-ES" sz="1600" i="1" dirty="0" err="1" smtClean="0">
                <a:latin typeface="Arial Narrow" panose="020B0606020202030204" pitchFamily="34" charset="0"/>
              </a:rPr>
              <a:t>relación</a:t>
            </a:r>
            <a:r>
              <a:rPr lang="ca-ES" sz="1600" i="1" dirty="0" smtClean="0">
                <a:latin typeface="Arial Narrow" panose="020B0606020202030204" pitchFamily="34" charset="0"/>
              </a:rPr>
              <a:t> con la </a:t>
            </a:r>
            <a:r>
              <a:rPr lang="ca-ES" sz="1600" i="1" dirty="0" err="1" smtClean="0">
                <a:latin typeface="Arial Narrow" panose="020B0606020202030204" pitchFamily="34" charset="0"/>
              </a:rPr>
              <a:t>Administración</a:t>
            </a:r>
            <a:r>
              <a:rPr lang="ca-ES" sz="1600" i="1" dirty="0" smtClean="0">
                <a:latin typeface="Arial Narrow" panose="020B0606020202030204" pitchFamily="34" charset="0"/>
              </a:rPr>
              <a:t> </a:t>
            </a:r>
            <a:r>
              <a:rPr lang="ca-ES" sz="1600" i="1" dirty="0" err="1" smtClean="0">
                <a:latin typeface="Arial Narrow" panose="020B0606020202030204" pitchFamily="34" charset="0"/>
              </a:rPr>
              <a:t>contratante</a:t>
            </a:r>
            <a:r>
              <a:rPr lang="ca-ES" sz="1600" i="1" dirty="0" smtClean="0">
                <a:latin typeface="Arial Narrow" panose="020B0606020202030204" pitchFamily="34" charset="0"/>
              </a:rPr>
              <a:t> la </a:t>
            </a:r>
            <a:r>
              <a:rPr lang="ca-ES" sz="1600" i="1" dirty="0" err="1" smtClean="0">
                <a:latin typeface="Arial Narrow" panose="020B0606020202030204" pitchFamily="34" charset="0"/>
              </a:rPr>
              <a:t>misma</a:t>
            </a:r>
            <a:r>
              <a:rPr lang="ca-ES" sz="1600" i="1" dirty="0" smtClean="0">
                <a:latin typeface="Arial Narrow" panose="020B0606020202030204" pitchFamily="34" charset="0"/>
              </a:rPr>
              <a:t> </a:t>
            </a:r>
            <a:r>
              <a:rPr lang="ca-ES" sz="1600" i="1" dirty="0" err="1" smtClean="0">
                <a:latin typeface="Arial Narrow" panose="020B0606020202030204" pitchFamily="34" charset="0"/>
              </a:rPr>
              <a:t>naturaleza</a:t>
            </a:r>
            <a:r>
              <a:rPr lang="ca-ES" sz="1600" i="1" dirty="0" smtClean="0">
                <a:latin typeface="Arial Narrow" panose="020B0606020202030204" pitchFamily="34" charset="0"/>
              </a:rPr>
              <a:t> de </a:t>
            </a:r>
            <a:r>
              <a:rPr lang="ca-ES" sz="1600" i="1" dirty="0" err="1" smtClean="0">
                <a:latin typeface="Arial Narrow" panose="020B0606020202030204" pitchFamily="34" charset="0"/>
              </a:rPr>
              <a:t>abonos</a:t>
            </a:r>
            <a:r>
              <a:rPr lang="ca-ES" sz="1600" i="1" dirty="0" smtClean="0">
                <a:latin typeface="Arial Narrow" panose="020B0606020202030204" pitchFamily="34" charset="0"/>
              </a:rPr>
              <a:t> a </a:t>
            </a:r>
            <a:r>
              <a:rPr lang="ca-ES" sz="1600" i="1" dirty="0" err="1" smtClean="0">
                <a:latin typeface="Arial Narrow" panose="020B0606020202030204" pitchFamily="34" charset="0"/>
              </a:rPr>
              <a:t>buena</a:t>
            </a:r>
            <a:r>
              <a:rPr lang="ca-ES" sz="1600" i="1" dirty="0" smtClean="0">
                <a:latin typeface="Arial Narrow" panose="020B0606020202030204" pitchFamily="34" charset="0"/>
              </a:rPr>
              <a:t> </a:t>
            </a:r>
            <a:r>
              <a:rPr lang="ca-ES" sz="1600" i="1" dirty="0" err="1" smtClean="0">
                <a:latin typeface="Arial Narrow" panose="020B0606020202030204" pitchFamily="34" charset="0"/>
              </a:rPr>
              <a:t>cuenta</a:t>
            </a:r>
            <a:r>
              <a:rPr lang="ca-ES" sz="1600" i="1" dirty="0" smtClean="0">
                <a:latin typeface="Arial Narrow" panose="020B0606020202030204" pitchFamily="34" charset="0"/>
              </a:rPr>
              <a:t> que la de las </a:t>
            </a:r>
            <a:r>
              <a:rPr lang="ca-ES" sz="1600" i="1" dirty="0" err="1" smtClean="0">
                <a:latin typeface="Arial Narrow" panose="020B0606020202030204" pitchFamily="34" charset="0"/>
              </a:rPr>
              <a:t>certificaciones</a:t>
            </a:r>
            <a:r>
              <a:rPr lang="ca-ES" sz="1600" i="1" dirty="0" smtClean="0">
                <a:latin typeface="Arial Narrow" panose="020B0606020202030204" pitchFamily="34" charset="0"/>
              </a:rPr>
              <a:t> de obra.</a:t>
            </a:r>
          </a:p>
          <a:p>
            <a:pPr algn="just"/>
            <a:r>
              <a:rPr lang="ca-ES" sz="1600" b="1" i="1" dirty="0" smtClean="0">
                <a:latin typeface="Arial Narrow" panose="020B0606020202030204" pitchFamily="34" charset="0"/>
              </a:rPr>
              <a:t>4. </a:t>
            </a:r>
            <a:r>
              <a:rPr lang="ca-ES" sz="1600" i="1" dirty="0" smtClean="0">
                <a:latin typeface="Arial Narrow" panose="020B0606020202030204" pitchFamily="34" charset="0"/>
              </a:rPr>
              <a:t>En </a:t>
            </a:r>
            <a:r>
              <a:rPr lang="ca-ES" sz="1600" i="1" dirty="0" err="1" smtClean="0">
                <a:latin typeface="Arial Narrow" panose="020B0606020202030204" pitchFamily="34" charset="0"/>
              </a:rPr>
              <a:t>ningún</a:t>
            </a:r>
            <a:r>
              <a:rPr lang="ca-ES" sz="1600" i="1" dirty="0" smtClean="0">
                <a:latin typeface="Arial Narrow" panose="020B0606020202030204" pitchFamily="34" charset="0"/>
              </a:rPr>
              <a:t> caso </a:t>
            </a:r>
            <a:r>
              <a:rPr lang="ca-ES" sz="1600" i="1" dirty="0" err="1" smtClean="0">
                <a:latin typeface="Arial Narrow" panose="020B0606020202030204" pitchFamily="34" charset="0"/>
              </a:rPr>
              <a:t>será</a:t>
            </a:r>
            <a:r>
              <a:rPr lang="ca-ES" sz="1600" i="1" dirty="0" smtClean="0">
                <a:latin typeface="Arial Narrow" panose="020B0606020202030204" pitchFamily="34" charset="0"/>
              </a:rPr>
              <a:t> imputable a la </a:t>
            </a:r>
            <a:r>
              <a:rPr lang="ca-ES" sz="1600" i="1" dirty="0" err="1" smtClean="0">
                <a:latin typeface="Arial Narrow" panose="020B0606020202030204" pitchFamily="34" charset="0"/>
              </a:rPr>
              <a:t>Administración</a:t>
            </a:r>
            <a:r>
              <a:rPr lang="ca-ES" sz="1600" i="1" dirty="0" smtClean="0">
                <a:latin typeface="Arial Narrow" panose="020B0606020202030204" pitchFamily="34" charset="0"/>
              </a:rPr>
              <a:t> el </a:t>
            </a:r>
            <a:r>
              <a:rPr lang="ca-ES" sz="1600" i="1" dirty="0" err="1" smtClean="0">
                <a:latin typeface="Arial Narrow" panose="020B0606020202030204" pitchFamily="34" charset="0"/>
              </a:rPr>
              <a:t>retraso</a:t>
            </a:r>
            <a:r>
              <a:rPr lang="ca-ES" sz="1600" i="1" dirty="0" smtClean="0">
                <a:latin typeface="Arial Narrow" panose="020B0606020202030204" pitchFamily="34" charset="0"/>
              </a:rPr>
              <a:t> en el pago </a:t>
            </a:r>
            <a:r>
              <a:rPr lang="ca-ES" sz="1600" i="1" dirty="0" err="1" smtClean="0">
                <a:latin typeface="Arial Narrow" panose="020B0606020202030204" pitchFamily="34" charset="0"/>
              </a:rPr>
              <a:t>derivado</a:t>
            </a:r>
            <a:r>
              <a:rPr lang="ca-ES" sz="1600" i="1" dirty="0" smtClean="0">
                <a:latin typeface="Arial Narrow" panose="020B0606020202030204" pitchFamily="34" charset="0"/>
              </a:rPr>
              <a:t> de la falta de </a:t>
            </a:r>
            <a:r>
              <a:rPr lang="ca-ES" sz="1600" i="1" dirty="0" err="1" smtClean="0">
                <a:latin typeface="Arial Narrow" panose="020B0606020202030204" pitchFamily="34" charset="0"/>
              </a:rPr>
              <a:t>conformidad</a:t>
            </a:r>
            <a:r>
              <a:rPr lang="ca-ES" sz="1600" i="1" dirty="0" smtClean="0">
                <a:latin typeface="Arial Narrow" panose="020B0606020202030204" pitchFamily="34" charset="0"/>
              </a:rPr>
              <a:t> del </a:t>
            </a:r>
            <a:r>
              <a:rPr lang="ca-ES" sz="1600" i="1" dirty="0" err="1" smtClean="0">
                <a:latin typeface="Arial Narrow" panose="020B0606020202030204" pitchFamily="34" charset="0"/>
              </a:rPr>
              <a:t>contratista</a:t>
            </a:r>
            <a:r>
              <a:rPr lang="ca-ES" sz="1600" i="1" dirty="0" smtClean="0">
                <a:latin typeface="Arial Narrow" panose="020B0606020202030204" pitchFamily="34" charset="0"/>
              </a:rPr>
              <a:t> principal a la factura presentada por el </a:t>
            </a:r>
            <a:r>
              <a:rPr lang="ca-ES" sz="1600" i="1" dirty="0" err="1" smtClean="0">
                <a:latin typeface="Arial Narrow" panose="020B0606020202030204" pitchFamily="34" charset="0"/>
              </a:rPr>
              <a:t>subcontratista</a:t>
            </a:r>
            <a:r>
              <a:rPr lang="ca-ES" sz="1600" i="1" dirty="0" smtClean="0">
                <a:latin typeface="Arial Narrow" panose="020B0606020202030204" pitchFamily="34" charset="0"/>
              </a:rPr>
              <a:t>...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109"/>
            <a:ext cx="6645349" cy="81859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ca-ES" sz="2000" dirty="0">
                <a:solidFill>
                  <a:schemeClr val="bg1"/>
                </a:solidFill>
                <a:latin typeface="Arial Narrow" panose="020B0606020202030204" pitchFamily="34" charset="0"/>
                <a:ea typeface="Open Sans Condensed Bold" panose="020B0806030504020204" pitchFamily="34" charset="0"/>
                <a:cs typeface="Open Sans Condensed Bold" panose="020B0806030504020204" pitchFamily="34" charset="0"/>
              </a:rPr>
              <a:t>Les 7 novetats, matisos o empremtes de la LCSP</a:t>
            </a:r>
          </a:p>
          <a:p>
            <a:endParaRPr lang="ca-ES" sz="2000" dirty="0">
              <a:solidFill>
                <a:schemeClr val="bg1"/>
              </a:solidFill>
              <a:latin typeface="Arial Narrow" panose="020B0606020202030204" pitchFamily="34" charset="0"/>
              <a:ea typeface="Open Sans Condensed Bold" panose="020B0806030504020204" pitchFamily="34" charset="0"/>
              <a:cs typeface="Open Sans Condensed Bold" panose="020B0806030504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680640" y="1802336"/>
            <a:ext cx="7180366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Possibilitat del pagament directe a un </a:t>
            </a:r>
            <a:r>
              <a:rPr lang="ca-ES" sz="20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subcontractista</a:t>
            </a:r>
            <a:endParaRPr lang="ca-ES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26773" y="2101850"/>
            <a:ext cx="672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66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4</a:t>
            </a:r>
            <a:endParaRPr lang="ca-ES" sz="16600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62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621370" y="2432050"/>
            <a:ext cx="723963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b="1" dirty="0">
                <a:latin typeface="Arial Narrow" panose="020B0606020202030204" pitchFamily="34" charset="0"/>
              </a:rPr>
              <a:t>Articles 1.3, 28.2, 89.1.g, 122, 145.2.1º i  201 i  202  LCSP </a:t>
            </a:r>
            <a:endParaRPr lang="es-ES" b="1" dirty="0"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ca-ES" sz="1600" dirty="0" smtClean="0"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a-ES" sz="1600" dirty="0" smtClean="0">
                <a:latin typeface="Arial Narrow" panose="020B0606020202030204" pitchFamily="34" charset="0"/>
              </a:rPr>
              <a:t>Incorporació en tota contractació pública de manera transversal i preceptiva de criteris socials i mediambientals, sempre que tinguin relació amb l’objecte, millor relació qualitat-preu i eficiència en l’ús dels fons públics.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a-ES" sz="1600" dirty="0" smtClean="0">
                <a:latin typeface="Arial Narrow" panose="020B0606020202030204" pitchFamily="34" charset="0"/>
              </a:rPr>
              <a:t>Incorporació en els plecs de clàusules administratives de les consideracions socials, laborals i ambientals com a criteris de solvència, d’adjudicació o condicions especials d’execució. </a:t>
            </a:r>
            <a:endParaRPr lang="ca-ES" sz="1600" dirty="0"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a-ES" sz="1600" dirty="0" smtClean="0">
                <a:latin typeface="Arial Narrow" panose="020B0606020202030204" pitchFamily="34" charset="0"/>
              </a:rPr>
              <a:t>Criteris qualitatius d’adjudicació.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a-ES" sz="1600" dirty="0">
                <a:latin typeface="Arial Narrow" panose="020B0606020202030204" pitchFamily="34" charset="0"/>
              </a:rPr>
              <a:t>Ò</a:t>
            </a:r>
            <a:r>
              <a:rPr lang="ca-ES" sz="1600" dirty="0" smtClean="0">
                <a:latin typeface="Arial Narrow" panose="020B0606020202030204" pitchFamily="34" charset="0"/>
              </a:rPr>
              <a:t>rgans de contractació: adopció de mesures pertinents per garantir el compliment de les obligacions aplicables en matèria mediambiental, social o laboral. Salaris segons conveni.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a-ES" sz="1600" dirty="0" smtClean="0">
                <a:latin typeface="Arial Narrow" panose="020B0606020202030204" pitchFamily="34" charset="0"/>
              </a:rPr>
              <a:t>Obligatòria incorporació en el plec de clàusules administratives d’almenys una condició especial d’execució referida a consideracions econòmiques relacionades amb la innovació, de tipus mediambiental o de tipus social.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a-ES" sz="1600" dirty="0" smtClean="0">
                <a:latin typeface="Arial Narrow" panose="020B0606020202030204" pitchFamily="34" charset="0"/>
              </a:rPr>
              <a:t>Limitacions: vinculades a l’objecte del contracte, que no siguin discriminatòries, que siguin compatibles amb el dret de la UE i s’indiquin en l’anunci de licitació i els plecs</a:t>
            </a:r>
          </a:p>
          <a:p>
            <a:pPr algn="just"/>
            <a:endParaRPr lang="ca-ES" dirty="0" smtClean="0">
              <a:latin typeface="Arial Narrow" panose="020B0606020202030204" pitchFamily="34" charset="0"/>
            </a:endParaRPr>
          </a:p>
          <a:p>
            <a:pPr algn="just"/>
            <a:endParaRPr lang="ca-ES" dirty="0">
              <a:latin typeface="Arial Narrow" panose="020B0606020202030204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109"/>
            <a:ext cx="6985591" cy="405334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ca-ES" sz="2000" dirty="0">
                <a:solidFill>
                  <a:schemeClr val="bg1"/>
                </a:solidFill>
                <a:latin typeface="Arial Narrow" panose="020B0606020202030204" pitchFamily="34" charset="0"/>
                <a:ea typeface="Open Sans Condensed Bold" panose="020B0806030504020204" pitchFamily="34" charset="0"/>
                <a:cs typeface="Open Sans Condensed Bold" panose="020B0806030504020204" pitchFamily="34" charset="0"/>
              </a:rPr>
              <a:t>Les 7 novetats, matisos o empremtes de la LCSP</a:t>
            </a:r>
          </a:p>
          <a:p>
            <a:endParaRPr lang="ca-ES" sz="2000" dirty="0">
              <a:solidFill>
                <a:schemeClr val="bg1"/>
              </a:solidFill>
              <a:latin typeface="Arial Narrow" panose="020B0606020202030204" pitchFamily="34" charset="0"/>
              <a:ea typeface="Open Sans Condensed Bold" panose="020B0806030504020204" pitchFamily="34" charset="0"/>
              <a:cs typeface="Open Sans Condensed Bold" panose="020B0806030504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680640" y="1802336"/>
            <a:ext cx="7180366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Consideracions socials, mediambientals, ètiques i d’innovació</a:t>
            </a:r>
            <a:endParaRPr lang="ca-ES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26773" y="2101850"/>
            <a:ext cx="672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66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5</a:t>
            </a:r>
            <a:endParaRPr lang="ca-ES" sz="16600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" t="16541" r="5417" b="14790"/>
          <a:stretch/>
        </p:blipFill>
        <p:spPr bwMode="auto">
          <a:xfrm>
            <a:off x="6807201" y="2083243"/>
            <a:ext cx="2093982" cy="93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0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612905" y="2432050"/>
            <a:ext cx="724810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b="1" dirty="0" smtClean="0">
                <a:latin typeface="Arial Narrow" panose="020B0606020202030204" pitchFamily="34" charset="0"/>
              </a:rPr>
              <a:t>Articles 115 LCSP </a:t>
            </a:r>
          </a:p>
          <a:p>
            <a:r>
              <a:rPr lang="ca-ES" dirty="0" smtClean="0">
                <a:latin typeface="Arial Narrow" panose="020B0606020202030204" pitchFamily="34" charset="0"/>
              </a:rPr>
              <a:t>Consultes preliminars del mercat:</a:t>
            </a:r>
          </a:p>
          <a:p>
            <a:endParaRPr lang="ca-ES" b="1" dirty="0" smtClean="0">
              <a:latin typeface="Arial Narrow" panose="020B0606020202030204" pitchFamily="34" charset="0"/>
            </a:endParaRPr>
          </a:p>
          <a:p>
            <a:r>
              <a:rPr lang="ca-ES" b="1" dirty="0" smtClean="0">
                <a:latin typeface="Arial Narrow" panose="020B0606020202030204" pitchFamily="34" charset="0"/>
              </a:rPr>
              <a:t>Articles </a:t>
            </a:r>
            <a:r>
              <a:rPr lang="ca-ES" b="1" dirty="0">
                <a:latin typeface="Arial Narrow" panose="020B0606020202030204" pitchFamily="34" charset="0"/>
              </a:rPr>
              <a:t>64 LCSP</a:t>
            </a:r>
            <a:endParaRPr lang="es-ES" dirty="0">
              <a:latin typeface="Arial Narrow" panose="020B0606020202030204" pitchFamily="34" charset="0"/>
            </a:endParaRPr>
          </a:p>
          <a:p>
            <a:pPr algn="just"/>
            <a:r>
              <a:rPr lang="ca-ES" dirty="0" smtClean="0">
                <a:latin typeface="Arial Narrow" panose="020B0606020202030204" pitchFamily="34" charset="0"/>
              </a:rPr>
              <a:t>Lluita </a:t>
            </a:r>
            <a:r>
              <a:rPr lang="ca-ES" dirty="0">
                <a:latin typeface="Arial Narrow" panose="020B0606020202030204" pitchFamily="34" charset="0"/>
              </a:rPr>
              <a:t>contra la corrupció i regulació de la prevenció del conflicte </a:t>
            </a:r>
            <a:r>
              <a:rPr lang="ca-ES" dirty="0" smtClean="0">
                <a:latin typeface="Arial Narrow" panose="020B0606020202030204" pitchFamily="34" charset="0"/>
              </a:rPr>
              <a:t>d'interessos: </a:t>
            </a:r>
            <a:r>
              <a:rPr lang="ca-ES" i="1" dirty="0" smtClean="0">
                <a:latin typeface="Arial Narrow" panose="020B0606020202030204" pitchFamily="34" charset="0"/>
              </a:rPr>
              <a:t>Qualsevol situació en què el personal al servei de l’òrgan de contractació, que a més participi en el desenvolupament del procediment de licitació o pugui influir en el seu resultat, tingui directament o indirectament un interès financer, econòmic o personal </a:t>
            </a:r>
            <a:r>
              <a:rPr lang="ca-ES" b="1" i="1" dirty="0" smtClean="0">
                <a:latin typeface="Arial Narrow" panose="020B0606020202030204" pitchFamily="34" charset="0"/>
              </a:rPr>
              <a:t>que pugui semblar </a:t>
            </a:r>
            <a:r>
              <a:rPr lang="ca-ES" i="1" dirty="0" smtClean="0">
                <a:latin typeface="Arial Narrow" panose="020B0606020202030204" pitchFamily="34" charset="0"/>
              </a:rPr>
              <a:t>que compromet la seva imparcialitat i independència.</a:t>
            </a:r>
          </a:p>
          <a:p>
            <a:pPr algn="just"/>
            <a:endParaRPr lang="ca-ES" i="1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b="1" dirty="0" smtClean="0">
                <a:latin typeface="Arial Narrow" panose="020B0606020202030204" pitchFamily="34" charset="0"/>
              </a:rPr>
              <a:t>S’amplien </a:t>
            </a:r>
            <a:r>
              <a:rPr lang="ca-ES" b="1" dirty="0">
                <a:latin typeface="Arial Narrow" panose="020B0606020202030204" pitchFamily="34" charset="0"/>
              </a:rPr>
              <a:t>els supòsits de publicitat </a:t>
            </a:r>
            <a:r>
              <a:rPr lang="ca-ES" b="1" dirty="0" smtClean="0">
                <a:latin typeface="Arial Narrow" panose="020B0606020202030204" pitchFamily="34" charset="0"/>
              </a:rPr>
              <a:t>activa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b="1" dirty="0" smtClean="0">
                <a:latin typeface="Arial Narrow" panose="020B0606020202030204" pitchFamily="34" charset="0"/>
              </a:rPr>
              <a:t>Mesa de contractació amb la limitació a 1/3 d’electes als ens locals.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b="1" dirty="0" smtClean="0">
                <a:latin typeface="Arial Narrow" panose="020B0606020202030204" pitchFamily="34" charset="0"/>
              </a:rPr>
              <a:t>Contractació electrònica. 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109"/>
            <a:ext cx="3933645" cy="405334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ca-ES" sz="2000" dirty="0" smtClean="0">
                <a:solidFill>
                  <a:schemeClr val="bg1"/>
                </a:solidFill>
                <a:latin typeface="Arial Narrow" panose="020B0606020202030204" pitchFamily="34" charset="0"/>
                <a:ea typeface="Open Sans Condensed Bold" panose="020B0806030504020204" pitchFamily="34" charset="0"/>
                <a:cs typeface="Open Sans Condensed Bold" panose="020B0806030504020204" pitchFamily="34" charset="0"/>
              </a:rPr>
              <a:t>Les 7 novetats principals pels electes</a:t>
            </a:r>
            <a:endParaRPr lang="ca-ES" sz="2000" dirty="0">
              <a:solidFill>
                <a:schemeClr val="bg1"/>
              </a:solidFill>
              <a:latin typeface="Arial Narrow" panose="020B0606020202030204" pitchFamily="34" charset="0"/>
              <a:ea typeface="Open Sans Condensed Bold" panose="020B0806030504020204" pitchFamily="34" charset="0"/>
              <a:cs typeface="Open Sans Condensed Bold" panose="020B0806030504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680640" y="1802336"/>
            <a:ext cx="7180366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Mesures de major transparència. Integritat</a:t>
            </a:r>
            <a:endParaRPr lang="ca-ES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26773" y="2101850"/>
            <a:ext cx="672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66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6</a:t>
            </a:r>
            <a:endParaRPr lang="ca-ES" sz="16600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81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60001" y="3091940"/>
            <a:ext cx="1405369" cy="237193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ca-ES" sz="9600" dirty="0">
              <a:solidFill>
                <a:srgbClr val="FFFFFF"/>
              </a:solidFill>
              <a:latin typeface="Open Sans Condensed Bold"/>
              <a:cs typeface="Open Sans Cond Light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595970" y="2432050"/>
            <a:ext cx="7361763" cy="3182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buClrTx/>
              <a:buFontTx/>
              <a:buNone/>
              <a:defRPr/>
            </a:pPr>
            <a:r>
              <a:rPr lang="ca-ES" altLang="ca-E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Article 145 LCSP. Diversos criteris amb </a:t>
            </a:r>
            <a:r>
              <a:rPr lang="ca-ES" altLang="ca-ES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subcriteris</a:t>
            </a:r>
            <a:r>
              <a:rPr lang="ca-ES" altLang="ca-E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d’adjudicació</a:t>
            </a:r>
          </a:p>
          <a:p>
            <a:pPr algn="just">
              <a:spcBef>
                <a:spcPts val="500"/>
              </a:spcBef>
              <a:buClrTx/>
              <a:buFontTx/>
              <a:buNone/>
              <a:defRPr/>
            </a:pPr>
            <a:endParaRPr lang="ca-ES" altLang="ca-ES" dirty="0" smtClean="0">
              <a:latin typeface="Arial Narrow" panose="020B0606020202030204" pitchFamily="34" charset="0"/>
            </a:endParaRPr>
          </a:p>
          <a:p>
            <a:pPr algn="just">
              <a:spcBef>
                <a:spcPts val="500"/>
              </a:spcBef>
              <a:buClrTx/>
              <a:buFontTx/>
              <a:buNone/>
              <a:defRPr/>
            </a:pPr>
            <a:r>
              <a:rPr lang="ca-ES" altLang="ca-ES" dirty="0" smtClean="0">
                <a:latin typeface="Arial Narrow" panose="020B0606020202030204" pitchFamily="34" charset="0"/>
              </a:rPr>
              <a:t>Pluralitat de criteris d’adjudicació amb base en la </a:t>
            </a:r>
            <a:r>
              <a:rPr lang="ca-ES" altLang="ca-ES" b="1" dirty="0" smtClean="0">
                <a:latin typeface="Arial Narrow" panose="020B0606020202030204" pitchFamily="34" charset="0"/>
              </a:rPr>
              <a:t>millor relació qualitat–preu</a:t>
            </a:r>
            <a:r>
              <a:rPr lang="ca-ES" altLang="ca-ES" dirty="0" smtClean="0">
                <a:latin typeface="Arial Narrow" panose="020B0606020202030204" pitchFamily="34" charset="0"/>
              </a:rPr>
              <a:t>.</a:t>
            </a:r>
          </a:p>
          <a:p>
            <a:pPr algn="just">
              <a:spcBef>
                <a:spcPts val="500"/>
              </a:spcBef>
              <a:buClrTx/>
              <a:buFontTx/>
              <a:buNone/>
              <a:defRPr/>
            </a:pPr>
            <a:r>
              <a:rPr lang="ca-ES" altLang="ca-ES" b="1" dirty="0" smtClean="0">
                <a:latin typeface="Arial Narrow" panose="020B0606020202030204" pitchFamily="34" charset="0"/>
              </a:rPr>
              <a:t>Qualitat:</a:t>
            </a:r>
            <a:r>
              <a:rPr lang="ca-ES" altLang="ca-ES" dirty="0" smtClean="0">
                <a:latin typeface="Arial Narrow" panose="020B0606020202030204" pitchFamily="34" charset="0"/>
              </a:rPr>
              <a:t> valor tècnic, estètic, característiques d’innovació, mediambientals, socials, qualificació i experiència del personal. Servei postvenda i assistència.</a:t>
            </a:r>
          </a:p>
          <a:p>
            <a:pPr algn="just">
              <a:spcBef>
                <a:spcPts val="500"/>
              </a:spcBef>
              <a:buClrTx/>
              <a:buFontTx/>
              <a:buNone/>
              <a:defRPr/>
            </a:pPr>
            <a:r>
              <a:rPr lang="ca-ES" altLang="ca-ES" dirty="0" smtClean="0">
                <a:latin typeface="Arial Narrow" panose="020B0606020202030204" pitchFamily="34" charset="0"/>
              </a:rPr>
              <a:t>Prèvia justificació: criteris basats en </a:t>
            </a:r>
            <a:r>
              <a:rPr lang="ca-ES" altLang="ca-ES" b="1" dirty="0" smtClean="0">
                <a:latin typeface="Arial Narrow" panose="020B0606020202030204" pitchFamily="34" charset="0"/>
              </a:rPr>
              <a:t>millor relació cost-eficàcia</a:t>
            </a:r>
            <a:r>
              <a:rPr lang="ca-ES" altLang="ca-ES" dirty="0" smtClean="0">
                <a:latin typeface="Arial Narrow" panose="020B0606020202030204" pitchFamily="34" charset="0"/>
              </a:rPr>
              <a:t>, tenint en compte elements com el cicle de vida. </a:t>
            </a:r>
          </a:p>
          <a:p>
            <a:pPr algn="just">
              <a:spcBef>
                <a:spcPts val="500"/>
              </a:spcBef>
              <a:buClrTx/>
              <a:buFontTx/>
              <a:buNone/>
              <a:defRPr/>
            </a:pPr>
            <a:r>
              <a:rPr lang="ca-ES" altLang="ca-ES" b="1" dirty="0" smtClean="0">
                <a:latin typeface="Arial Narrow" panose="020B0606020202030204" pitchFamily="34" charset="0"/>
              </a:rPr>
              <a:t>Es </a:t>
            </a:r>
            <a:r>
              <a:rPr lang="ca-ES" altLang="ca-ES" b="1" dirty="0">
                <a:latin typeface="Arial Narrow" panose="020B0606020202030204" pitchFamily="34" charset="0"/>
              </a:rPr>
              <a:t>podrà avaluar l’organització</a:t>
            </a:r>
            <a:r>
              <a:rPr lang="ca-ES" altLang="ca-ES" dirty="0">
                <a:latin typeface="Arial Narrow" panose="020B0606020202030204" pitchFamily="34" charset="0"/>
              </a:rPr>
              <a:t>, la qualificació l’experiència del personal que executarà el contracte en el supòsit que el personal pugui afectar de manera significativa a l’execució del </a:t>
            </a:r>
            <a:r>
              <a:rPr lang="ca-ES" altLang="ca-ES" dirty="0" smtClean="0">
                <a:latin typeface="Arial Narrow" panose="020B0606020202030204" pitchFamily="34" charset="0"/>
              </a:rPr>
              <a:t>contracte.</a:t>
            </a:r>
            <a:endParaRPr lang="es-ES" dirty="0">
              <a:latin typeface="Arial Narrow" panose="020B0606020202030204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109"/>
            <a:ext cx="3933645" cy="405334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ca-ES" sz="2000" dirty="0" smtClean="0">
                <a:solidFill>
                  <a:schemeClr val="bg1"/>
                </a:solidFill>
                <a:latin typeface="Arial Narrow" panose="020B0606020202030204" pitchFamily="34" charset="0"/>
                <a:ea typeface="Open Sans Condensed Bold" panose="020B0806030504020204" pitchFamily="34" charset="0"/>
                <a:cs typeface="Open Sans Condensed Bold" panose="020B0806030504020204" pitchFamily="34" charset="0"/>
              </a:rPr>
              <a:t>Les 7 novetats principals pels electes</a:t>
            </a:r>
            <a:endParaRPr lang="ca-ES" sz="2000" dirty="0">
              <a:solidFill>
                <a:schemeClr val="bg1"/>
              </a:solidFill>
              <a:latin typeface="Arial Narrow" panose="020B0606020202030204" pitchFamily="34" charset="0"/>
              <a:ea typeface="Open Sans Condensed Bold" panose="020B0806030504020204" pitchFamily="34" charset="0"/>
              <a:cs typeface="Open Sans Condensed Bold" panose="020B0806030504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680640" y="1802336"/>
            <a:ext cx="7180366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La lògica qualitat preu com a criteri d’adjudicació</a:t>
            </a:r>
            <a:endParaRPr lang="ca-ES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26773" y="2101850"/>
            <a:ext cx="672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66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7</a:t>
            </a:r>
            <a:endParaRPr lang="ca-ES" sz="16600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3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579036" y="1666545"/>
            <a:ext cx="6423571" cy="6619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ca-ES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Open Sans Condensed Bold" panose="020B0806030504020204" pitchFamily="34" charset="0"/>
                <a:cs typeface="Open Sans Condensed Bold" panose="020B0806030504020204" pitchFamily="34" charset="0"/>
              </a:rPr>
              <a:t>I altres... molts altres</a:t>
            </a:r>
            <a:endParaRPr lang="ca-ES" sz="2400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ea typeface="Open Sans Condensed Bold" panose="020B0806030504020204" pitchFamily="34" charset="0"/>
              <a:cs typeface="Open Sans Condensed Bold" panose="020B0806030504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595969" y="2138749"/>
            <a:ext cx="7285563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a-ES" b="1" dirty="0" smtClean="0">
                <a:latin typeface="Arial Narrow" panose="020B0606020202030204" pitchFamily="34" charset="0"/>
              </a:rPr>
              <a:t>Canvi en les pròrrogues!  </a:t>
            </a:r>
          </a:p>
          <a:p>
            <a:pPr algn="just"/>
            <a:r>
              <a:rPr lang="ca-ES" b="1" dirty="0">
                <a:latin typeface="Arial Narrow" panose="020B0606020202030204" pitchFamily="34" charset="0"/>
              </a:rPr>
              <a:t>	</a:t>
            </a:r>
            <a:r>
              <a:rPr lang="ca-ES" b="1" dirty="0" smtClean="0">
                <a:latin typeface="Arial Narrow" panose="020B0606020202030204" pitchFamily="34" charset="0"/>
              </a:rPr>
              <a:t>Article 29 LCSP . </a:t>
            </a:r>
            <a:r>
              <a:rPr lang="ca-ES" dirty="0" smtClean="0">
                <a:latin typeface="Arial Narrow" panose="020B0606020202030204" pitchFamily="34" charset="0"/>
              </a:rPr>
              <a:t>Les pròrrogues són obligatòries pel contractista. </a:t>
            </a:r>
          </a:p>
          <a:p>
            <a:pPr algn="just"/>
            <a:endParaRPr lang="ca-ES" sz="1000" dirty="0" smtClean="0">
              <a:latin typeface="Arial Narrow" panose="020B0606020202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a-ES" b="1" dirty="0">
                <a:latin typeface="Arial Narrow" panose="020B0606020202030204" pitchFamily="34" charset="0"/>
              </a:rPr>
              <a:t>Oficina independent de la Regulació i Supervisió de la Contractació</a:t>
            </a:r>
          </a:p>
          <a:p>
            <a:pPr algn="just"/>
            <a:r>
              <a:rPr lang="ca-ES" b="1" dirty="0" smtClean="0">
                <a:latin typeface="Arial Narrow" panose="020B0606020202030204" pitchFamily="34" charset="0"/>
              </a:rPr>
              <a:t>       	Article </a:t>
            </a:r>
            <a:r>
              <a:rPr lang="ca-ES" b="1" dirty="0">
                <a:latin typeface="Arial Narrow" panose="020B0606020202030204" pitchFamily="34" charset="0"/>
              </a:rPr>
              <a:t>332 </a:t>
            </a:r>
            <a:r>
              <a:rPr lang="ca-ES" b="1" dirty="0" smtClean="0">
                <a:latin typeface="Arial Narrow" panose="020B0606020202030204" pitchFamily="34" charset="0"/>
              </a:rPr>
              <a:t>LCSP</a:t>
            </a:r>
            <a:r>
              <a:rPr lang="ca-ES" dirty="0" smtClean="0">
                <a:latin typeface="Arial Narrow" panose="020B0606020202030204" pitchFamily="34" charset="0"/>
              </a:rPr>
              <a:t>. També n’hi podrà haver d'àmbit català.</a:t>
            </a:r>
          </a:p>
          <a:p>
            <a:pPr algn="just"/>
            <a:endParaRPr lang="ca-ES" sz="1000" b="1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b="1" dirty="0" smtClean="0">
                <a:latin typeface="Arial Narrow" panose="020B0606020202030204" pitchFamily="34" charset="0"/>
              </a:rPr>
              <a:t>Reducció dels llindars per al recurs especial en matèria de contractació  </a:t>
            </a:r>
            <a:endParaRPr lang="ca-ES" b="1" dirty="0">
              <a:latin typeface="Arial Narrow" panose="020B0606020202030204" pitchFamily="34" charset="0"/>
            </a:endParaRPr>
          </a:p>
          <a:p>
            <a:pPr algn="just"/>
            <a:r>
              <a:rPr lang="ca-ES" b="1" dirty="0" smtClean="0">
                <a:latin typeface="Arial Narrow" panose="020B0606020202030204" pitchFamily="34" charset="0"/>
              </a:rPr>
              <a:t>	Article 44 LCSP. </a:t>
            </a:r>
            <a:r>
              <a:rPr lang="ca-ES" dirty="0" smtClean="0">
                <a:latin typeface="Arial Narrow" panose="020B0606020202030204" pitchFamily="34" charset="0"/>
              </a:rPr>
              <a:t>Contractes d’obres de valor estimat superior a 3M € i de 	subministrament i serveis superiors a 100.000 €.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a-ES" sz="1000" b="1" dirty="0" smtClean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b="1" dirty="0" smtClean="0">
                <a:latin typeface="Arial Narrow" panose="020B0606020202030204" pitchFamily="34" charset="0"/>
              </a:rPr>
              <a:t>Nou contracte de concessió de serveis públics, </a:t>
            </a:r>
            <a:r>
              <a:rPr lang="ca-ES" dirty="0" smtClean="0">
                <a:latin typeface="Arial Narrow" panose="020B0606020202030204" pitchFamily="34" charset="0"/>
              </a:rPr>
              <a:t>que substitueix el contracte de gestió de serveis públics.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a-ES" sz="1000" b="1" dirty="0" smtClean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b="1" dirty="0" smtClean="0">
                <a:latin typeface="Arial Narrow" panose="020B0606020202030204" pitchFamily="34" charset="0"/>
              </a:rPr>
              <a:t>Regulació per a ens locals </a:t>
            </a:r>
          </a:p>
          <a:p>
            <a:pPr algn="just"/>
            <a:r>
              <a:rPr lang="ca-ES" b="1" dirty="0">
                <a:latin typeface="Arial Narrow" panose="020B0606020202030204" pitchFamily="34" charset="0"/>
              </a:rPr>
              <a:t> </a:t>
            </a:r>
            <a:r>
              <a:rPr lang="ca-ES" b="1" dirty="0" smtClean="0">
                <a:latin typeface="Arial Narrow" panose="020B0606020202030204" pitchFamily="34" charset="0"/>
              </a:rPr>
              <a:t>     	</a:t>
            </a:r>
            <a:r>
              <a:rPr lang="ca-ES" dirty="0" smtClean="0">
                <a:latin typeface="Arial Narrow" panose="020B0606020202030204" pitchFamily="34" charset="0"/>
              </a:rPr>
              <a:t>Disposició Addicional 2a. Competències.</a:t>
            </a:r>
          </a:p>
          <a:p>
            <a:pPr algn="just"/>
            <a:r>
              <a:rPr lang="ca-ES" dirty="0">
                <a:latin typeface="Arial Narrow" panose="020B0606020202030204" pitchFamily="34" charset="0"/>
              </a:rPr>
              <a:t> </a:t>
            </a:r>
            <a:r>
              <a:rPr lang="ca-ES" dirty="0" smtClean="0">
                <a:latin typeface="Arial Narrow" panose="020B0606020202030204" pitchFamily="34" charset="0"/>
              </a:rPr>
              <a:t>     	Disposició Addicional 3a. Normes específiques</a:t>
            </a:r>
          </a:p>
          <a:p>
            <a:pPr algn="just"/>
            <a:endParaRPr lang="ca-ES" b="1" dirty="0" smtClean="0">
              <a:latin typeface="Arial Narrow" panose="020B060602020203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16375"/>
            <a:ext cx="6186326" cy="6619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ca-ES" sz="2000" dirty="0">
                <a:solidFill>
                  <a:schemeClr val="bg1"/>
                </a:solidFill>
                <a:latin typeface="Arial Narrow" panose="020B0606020202030204" pitchFamily="34" charset="0"/>
                <a:ea typeface="Open Sans Condensed Bold" panose="020B0806030504020204" pitchFamily="34" charset="0"/>
                <a:cs typeface="Open Sans Condensed Bold" panose="020B0806030504020204" pitchFamily="34" charset="0"/>
              </a:rPr>
              <a:t>Les 7 novetats, matisos o empremtes de la LCSP</a:t>
            </a:r>
          </a:p>
          <a:p>
            <a:endParaRPr lang="ca-ES" sz="2000" dirty="0">
              <a:solidFill>
                <a:schemeClr val="bg1"/>
              </a:solidFill>
              <a:latin typeface="Arial Narrow" panose="020B0606020202030204" pitchFamily="34" charset="0"/>
              <a:ea typeface="Open Sans Condensed Bold" panose="020B08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38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5"/>
          <p:cNvSpPr txBox="1"/>
          <p:nvPr/>
        </p:nvSpPr>
        <p:spPr>
          <a:xfrm>
            <a:off x="149526" y="6209178"/>
            <a:ext cx="179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Open Sans Condensed Bold" panose="020B0604020202020204" charset="0"/>
                <a:ea typeface="Open Sans Condensed Bold" panose="020B0604020202020204" charset="0"/>
                <a:cs typeface="Open Sans Condensed Bold" panose="020B0604020202020204" charset="0"/>
              </a:rPr>
              <a:t>@acm948</a:t>
            </a:r>
          </a:p>
          <a:p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Open Sans Condensed Bold" panose="020B0604020202020204" charset="0"/>
                <a:ea typeface="Open Sans Condensed Bold" panose="020B0604020202020204" charset="0"/>
                <a:cs typeface="Open Sans Condensed Bold" panose="020B0604020202020204" charset="0"/>
              </a:rPr>
              <a:t>www.acm.cat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Open Sans Condensed Bold" panose="020B0604020202020204" charset="0"/>
              <a:ea typeface="Open Sans Condensed Bold" panose="020B0604020202020204" charset="0"/>
              <a:cs typeface="Open Sans Condensed Bold" panose="020B0604020202020204" charset="0"/>
            </a:endParaRPr>
          </a:p>
        </p:txBody>
      </p:sp>
      <p:sp>
        <p:nvSpPr>
          <p:cNvPr id="5" name="Título 28"/>
          <p:cNvSpPr txBox="1">
            <a:spLocks/>
          </p:cNvSpPr>
          <p:nvPr/>
        </p:nvSpPr>
        <p:spPr>
          <a:xfrm>
            <a:off x="415636" y="3539359"/>
            <a:ext cx="8381999" cy="629254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endParaRPr lang="es-ES_tradnl" sz="3200" b="0" dirty="0" smtClean="0">
              <a:latin typeface="Arial Narrow" panose="020B0606020202030204" pitchFamily="34" charset="0"/>
              <a:cs typeface="Open Sans Condensed Bold"/>
            </a:endParaRPr>
          </a:p>
          <a:p>
            <a:pPr algn="ctr"/>
            <a:r>
              <a:rPr lang="es-ES_tradnl" dirty="0" err="1" smtClean="0">
                <a:latin typeface="Arial Narrow" panose="020B0606020202030204" pitchFamily="34" charset="0"/>
                <a:cs typeface="Open Sans Condensed Bold"/>
              </a:rPr>
              <a:t>Moltes</a:t>
            </a:r>
            <a:r>
              <a:rPr lang="es-ES_tradnl" dirty="0" smtClean="0">
                <a:latin typeface="Arial Narrow" panose="020B0606020202030204" pitchFamily="34" charset="0"/>
                <a:cs typeface="Open Sans Condensed Bold"/>
              </a:rPr>
              <a:t> </a:t>
            </a:r>
            <a:r>
              <a:rPr lang="es-ES_tradnl" dirty="0" err="1" smtClean="0">
                <a:latin typeface="Arial Narrow" panose="020B0606020202030204" pitchFamily="34" charset="0"/>
                <a:cs typeface="Open Sans Condensed Bold"/>
              </a:rPr>
              <a:t>gràcies</a:t>
            </a:r>
            <a:r>
              <a:rPr lang="es-ES_tradnl" dirty="0" smtClean="0">
                <a:latin typeface="Arial Narrow" panose="020B0606020202030204" pitchFamily="34" charset="0"/>
                <a:cs typeface="Open Sans Condensed Bold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7543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3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01" y="2918518"/>
            <a:ext cx="7445645" cy="182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 txBox="1">
            <a:spLocks/>
          </p:cNvSpPr>
          <p:nvPr/>
        </p:nvSpPr>
        <p:spPr>
          <a:xfrm>
            <a:off x="143324" y="87630"/>
            <a:ext cx="3829743" cy="36195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ca-ES" sz="2000" dirty="0" smtClean="0">
                <a:latin typeface="Arial Narrow" panose="020B0606020202030204" pitchFamily="34" charset="0"/>
                <a:ea typeface="Open Sans Condensed Bold" panose="020B0604020202020204" charset="0"/>
                <a:cs typeface="Arial" panose="020B0604020202020204" pitchFamily="34" charset="0"/>
              </a:rPr>
              <a:t>La Central de compres</a:t>
            </a:r>
            <a:endParaRPr lang="ca-ES" sz="2000" dirty="0">
              <a:latin typeface="Arial Narrow" panose="020B0606020202030204" pitchFamily="34" charset="0"/>
              <a:ea typeface="Open Sans Condensed Bold" panose="020B0604020202020204" charset="0"/>
              <a:cs typeface="Arial" panose="020B0604020202020204" pitchFamily="34" charset="0"/>
            </a:endParaRPr>
          </a:p>
        </p:txBody>
      </p:sp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4775398" y="2365164"/>
            <a:ext cx="3418839" cy="1529449"/>
          </a:xfrm>
          <a:ln>
            <a:noFill/>
          </a:ln>
        </p:spPr>
        <p:txBody>
          <a:bodyPr/>
          <a:lstStyle/>
          <a:p>
            <a:pPr algn="ctr"/>
            <a:r>
              <a:rPr lang="ca-E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Central de compres i contractació</a:t>
            </a:r>
            <a:endParaRPr lang="ca-ES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Elipse 3"/>
          <p:cNvSpPr/>
          <p:nvPr/>
        </p:nvSpPr>
        <p:spPr>
          <a:xfrm>
            <a:off x="4658206" y="1772816"/>
            <a:ext cx="3752998" cy="3455579"/>
          </a:xfrm>
          <a:prstGeom prst="ellipse">
            <a:avLst/>
          </a:prstGeom>
          <a:noFill/>
          <a:ln w="76200" cmpd="sng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ln w="76200" cmpd="sng">
                <a:solidFill>
                  <a:schemeClr val="tx1"/>
                </a:solidFill>
              </a:ln>
            </a:endParaRPr>
          </a:p>
        </p:txBody>
      </p:sp>
      <p:sp>
        <p:nvSpPr>
          <p:cNvPr id="30" name="Rectángulo 4"/>
          <p:cNvSpPr/>
          <p:nvPr/>
        </p:nvSpPr>
        <p:spPr>
          <a:xfrm>
            <a:off x="4499992" y="5461795"/>
            <a:ext cx="40300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1115 </a:t>
            </a:r>
            <a:r>
              <a:rPr lang="en-US" sz="3200" b="1" dirty="0" err="1" smtClean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entitats</a:t>
            </a:r>
            <a:r>
              <a:rPr lang="en-US" sz="32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 locals la fan </a:t>
            </a:r>
            <a:r>
              <a:rPr lang="en-US" sz="3200" b="1" dirty="0" err="1" smtClean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servir</a:t>
            </a:r>
            <a:endParaRPr lang="en-US" sz="2400" b="1" dirty="0">
              <a:solidFill>
                <a:srgbClr val="002060"/>
              </a:solidFill>
              <a:latin typeface="Arial Narrow" panose="020B0606020202030204" pitchFamily="34" charset="0"/>
              <a:cs typeface="Arial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0" t="5301" r="15840" b="2920"/>
          <a:stretch/>
        </p:blipFill>
        <p:spPr bwMode="auto">
          <a:xfrm>
            <a:off x="5591100" y="3510130"/>
            <a:ext cx="1667894" cy="15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1 Elipse"/>
          <p:cNvSpPr/>
          <p:nvPr/>
        </p:nvSpPr>
        <p:spPr>
          <a:xfrm>
            <a:off x="1495648" y="2179102"/>
            <a:ext cx="2083980" cy="1114046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>
                <a:solidFill>
                  <a:schemeClr val="tx1"/>
                </a:solidFill>
                <a:latin typeface="Arial Narrow" panose="020B0606020202030204" pitchFamily="34" charset="0"/>
                <a:ea typeface="Open Sans Condensed Bold" panose="020B0806030504020204" pitchFamily="34" charset="0"/>
                <a:cs typeface="Arial" panose="020B0604020202020204" pitchFamily="34" charset="0"/>
              </a:rPr>
              <a:t>Economies d’escala</a:t>
            </a:r>
            <a:endParaRPr lang="ca-ES" dirty="0">
              <a:solidFill>
                <a:schemeClr val="tx1"/>
              </a:solidFill>
              <a:latin typeface="Arial Narrow" panose="020B0606020202030204" pitchFamily="34" charset="0"/>
              <a:ea typeface="Open Sans Condensed Bol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33 Elipse"/>
          <p:cNvSpPr/>
          <p:nvPr/>
        </p:nvSpPr>
        <p:spPr>
          <a:xfrm>
            <a:off x="1582831" y="3546581"/>
            <a:ext cx="1986164" cy="1080612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 smtClean="0">
                <a:solidFill>
                  <a:schemeClr val="tx1"/>
                </a:solidFill>
                <a:latin typeface="Arial Narrow" panose="020B0606020202030204" pitchFamily="34" charset="0"/>
                <a:ea typeface="Open Sans Condensed Bold" panose="020B0806030504020204" pitchFamily="34" charset="0"/>
                <a:cs typeface="Arial" panose="020B0604020202020204" pitchFamily="34" charset="0"/>
              </a:rPr>
              <a:t>Estalvi de procediments administratius</a:t>
            </a:r>
            <a:endParaRPr lang="ca-ES" sz="1600" dirty="0">
              <a:solidFill>
                <a:schemeClr val="tx1"/>
              </a:solidFill>
              <a:latin typeface="Arial Narrow" panose="020B0606020202030204" pitchFamily="34" charset="0"/>
              <a:ea typeface="Open Sans Condensed Bol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34 Elipse"/>
          <p:cNvSpPr/>
          <p:nvPr/>
        </p:nvSpPr>
        <p:spPr>
          <a:xfrm>
            <a:off x="1593464" y="4861417"/>
            <a:ext cx="1986164" cy="1080612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 smtClean="0">
                <a:solidFill>
                  <a:schemeClr val="tx1"/>
                </a:solidFill>
                <a:latin typeface="Arial Narrow" panose="020B0606020202030204" pitchFamily="34" charset="0"/>
                <a:ea typeface="Open Sans Condensed Bold" panose="020B0806030504020204" pitchFamily="34" charset="0"/>
                <a:cs typeface="Arial" panose="020B0604020202020204" pitchFamily="34" charset="0"/>
              </a:rPr>
              <a:t>Seguretat jurídica i transparència</a:t>
            </a:r>
            <a:endParaRPr lang="ca-ES" sz="1600" dirty="0">
              <a:solidFill>
                <a:schemeClr val="tx1"/>
              </a:solidFill>
              <a:latin typeface="Arial Narrow" panose="020B0606020202030204" pitchFamily="34" charset="0"/>
              <a:ea typeface="Open Sans Condensed Bold" panose="020B08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35 Conector recto de flecha"/>
          <p:cNvCxnSpPr/>
          <p:nvPr/>
        </p:nvCxnSpPr>
        <p:spPr>
          <a:xfrm>
            <a:off x="2559125" y="3356043"/>
            <a:ext cx="0" cy="137373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>
            <a:off x="2548493" y="4658514"/>
            <a:ext cx="0" cy="137373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3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272" y="111696"/>
            <a:ext cx="2501782" cy="61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4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 txBox="1">
            <a:spLocks/>
          </p:cNvSpPr>
          <p:nvPr/>
        </p:nvSpPr>
        <p:spPr>
          <a:xfrm>
            <a:off x="143324" y="87630"/>
            <a:ext cx="3829743" cy="36195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ca-ES" sz="2000" dirty="0" smtClean="0">
                <a:latin typeface="Arial Narrow" panose="020B0606020202030204" pitchFamily="34" charset="0"/>
                <a:ea typeface="Open Sans Condensed Bold" panose="020B0604020202020204" charset="0"/>
                <a:cs typeface="Arial" panose="020B0604020202020204" pitchFamily="34" charset="0"/>
              </a:rPr>
              <a:t>La Central de compres</a:t>
            </a:r>
            <a:endParaRPr lang="ca-ES" sz="2000" dirty="0">
              <a:latin typeface="Arial Narrow" panose="020B0606020202030204" pitchFamily="34" charset="0"/>
              <a:ea typeface="Open Sans Condensed Bold" panose="020B0604020202020204" charset="0"/>
              <a:cs typeface="Arial" panose="020B0604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 rot="5400000">
            <a:off x="7945963" y="5902129"/>
            <a:ext cx="12234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900" dirty="0" smtClean="0">
                <a:latin typeface="Arial Narrow" panose="020B0606020202030204" pitchFamily="34" charset="0"/>
              </a:rPr>
              <a:t>Dades  7 setembre 2018</a:t>
            </a:r>
          </a:p>
        </p:txBody>
      </p:sp>
      <p:pic>
        <p:nvPicPr>
          <p:cNvPr id="14" name="table"/>
          <p:cNvPicPr>
            <a:picLocks noChangeAspect="1"/>
          </p:cNvPicPr>
          <p:nvPr/>
        </p:nvPicPr>
        <p:blipFill rotWithShape="1">
          <a:blip r:embed="rId3"/>
          <a:srcRect r="14278"/>
          <a:stretch/>
        </p:blipFill>
        <p:spPr>
          <a:xfrm>
            <a:off x="1734212" y="1783566"/>
            <a:ext cx="6708041" cy="4845685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272" y="111696"/>
            <a:ext cx="2501782" cy="61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9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48" b="9096"/>
          <a:stretch/>
        </p:blipFill>
        <p:spPr bwMode="auto">
          <a:xfrm>
            <a:off x="5869165" y="4894988"/>
            <a:ext cx="2884573" cy="165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360001" y="3091940"/>
            <a:ext cx="1405369" cy="237193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ca-ES" sz="9600" dirty="0">
              <a:solidFill>
                <a:srgbClr val="FFFFFF"/>
              </a:solidFill>
              <a:latin typeface="Open Sans Condensed Bold"/>
              <a:cs typeface="Open Sans Cond Ligh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352663" y="1721304"/>
            <a:ext cx="75712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a-ES" dirty="0" smtClean="0">
                <a:latin typeface="Arial Narrow" panose="020B0606020202030204" pitchFamily="34" charset="0"/>
              </a:rPr>
              <a:t>Reflexió de la Unió Europea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a-ES" dirty="0" smtClean="0">
                <a:latin typeface="Arial Narrow" panose="020B0606020202030204" pitchFamily="34" charset="0"/>
              </a:rPr>
              <a:t>Sistema econòmic sense aranzels, valorització de la contractació en aquest entorn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a-ES" dirty="0" smtClean="0">
                <a:latin typeface="Arial Narrow" panose="020B0606020202030204" pitchFamily="34" charset="0"/>
              </a:rPr>
              <a:t>Percentatge de la despesa pública, respecte el PIB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ca-ES" dirty="0" smtClean="0">
                <a:latin typeface="Arial Narrow" panose="020B0606020202030204" pitchFamily="34" charset="0"/>
              </a:rPr>
              <a:t>Representa </a:t>
            </a:r>
            <a:r>
              <a:rPr lang="ca-ES" dirty="0">
                <a:latin typeface="Arial Narrow" panose="020B0606020202030204" pitchFamily="34" charset="0"/>
              </a:rPr>
              <a:t>el </a:t>
            </a:r>
            <a:r>
              <a:rPr lang="ca-ES" dirty="0" smtClean="0">
                <a:latin typeface="Arial Narrow" panose="020B0606020202030204" pitchFamily="34" charset="0"/>
              </a:rPr>
              <a:t>14,3% </a:t>
            </a:r>
            <a:r>
              <a:rPr lang="ca-ES" dirty="0">
                <a:latin typeface="Arial Narrow" panose="020B0606020202030204" pitchFamily="34" charset="0"/>
              </a:rPr>
              <a:t>del PIB de la Unió </a:t>
            </a:r>
            <a:r>
              <a:rPr lang="ca-ES" dirty="0" smtClean="0">
                <a:latin typeface="Arial Narrow" panose="020B0606020202030204" pitchFamily="34" charset="0"/>
              </a:rPr>
              <a:t>Europea; el 15,9% </a:t>
            </a:r>
            <a:r>
              <a:rPr lang="ca-ES" dirty="0">
                <a:latin typeface="Arial Narrow" panose="020B0606020202030204" pitchFamily="34" charset="0"/>
              </a:rPr>
              <a:t>del PIB de l’estat espanyol i un </a:t>
            </a:r>
            <a:r>
              <a:rPr lang="ca-ES" dirty="0" smtClean="0">
                <a:latin typeface="Arial Narrow" panose="020B0606020202030204" pitchFamily="34" charset="0"/>
              </a:rPr>
              <a:t>13,1% </a:t>
            </a:r>
            <a:r>
              <a:rPr lang="ca-ES" dirty="0">
                <a:latin typeface="Arial Narrow" panose="020B0606020202030204" pitchFamily="34" charset="0"/>
              </a:rPr>
              <a:t>del PIB </a:t>
            </a:r>
            <a:r>
              <a:rPr lang="ca-ES" dirty="0" smtClean="0">
                <a:latin typeface="Arial Narrow" panose="020B0606020202030204" pitchFamily="34" charset="0"/>
              </a:rPr>
              <a:t>català</a:t>
            </a:r>
          </a:p>
          <a:p>
            <a:pPr marL="0" lvl="1"/>
            <a:endParaRPr lang="ca-ES" dirty="0">
              <a:latin typeface="Arial Narrow" panose="020B0606020202030204" pitchFamily="34" charset="0"/>
            </a:endParaRPr>
          </a:p>
          <a:p>
            <a:pPr marL="271463" lvl="1"/>
            <a:r>
              <a:rPr lang="ca-ES" dirty="0">
                <a:latin typeface="Arial Narrow" panose="020B0606020202030204" pitchFamily="34" charset="0"/>
              </a:rPr>
              <a:t> </a:t>
            </a:r>
            <a:r>
              <a:rPr lang="ca-ES" dirty="0" smtClean="0">
                <a:latin typeface="Arial Narrow" panose="020B0606020202030204" pitchFamily="34" charset="0"/>
              </a:rPr>
              <a:t>Eixos estratègics: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a-ES" dirty="0" smtClean="0">
                <a:latin typeface="Arial Narrow" panose="020B0606020202030204" pitchFamily="34" charset="0"/>
              </a:rPr>
              <a:t>Assegurar el desplegament d’una contractació innovadora, verda i social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a-ES" dirty="0" smtClean="0">
                <a:latin typeface="Arial Narrow" panose="020B0606020202030204" pitchFamily="34" charset="0"/>
              </a:rPr>
              <a:t>Professionalització dels compradors públics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a-ES" b="1" dirty="0" smtClean="0">
                <a:latin typeface="Arial Narrow" panose="020B0606020202030204" pitchFamily="34" charset="0"/>
              </a:rPr>
              <a:t>Incrementar l’accés de les </a:t>
            </a:r>
            <a:r>
              <a:rPr lang="ca-ES" b="1" dirty="0" err="1" smtClean="0">
                <a:latin typeface="Arial Narrow" panose="020B0606020202030204" pitchFamily="34" charset="0"/>
              </a:rPr>
              <a:t>PIMEs</a:t>
            </a:r>
            <a:r>
              <a:rPr lang="ca-ES" b="1" dirty="0" smtClean="0">
                <a:latin typeface="Arial Narrow" panose="020B0606020202030204" pitchFamily="34" charset="0"/>
              </a:rPr>
              <a:t> al mercat de la contractació (ara 45%)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a-ES" dirty="0" smtClean="0">
                <a:latin typeface="Arial Narrow" panose="020B0606020202030204" pitchFamily="34" charset="0"/>
              </a:rPr>
              <a:t>Millorar la transparència, la integritat i el tractament de dades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a-ES" dirty="0" smtClean="0">
                <a:latin typeface="Arial Narrow" panose="020B0606020202030204" pitchFamily="34" charset="0"/>
              </a:rPr>
              <a:t>Impulsar la transformació digital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a-ES" dirty="0" smtClean="0">
                <a:latin typeface="Arial Narrow" panose="020B0606020202030204" pitchFamily="34" charset="0"/>
              </a:rPr>
              <a:t>Cooperar per contractar junts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a-ES" b="1" dirty="0" smtClean="0">
                <a:latin typeface="Arial Narrow" panose="020B0606020202030204" pitchFamily="34" charset="0"/>
              </a:rPr>
              <a:t>Contractació socialment responsable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27" b="64741"/>
          <a:stretch/>
        </p:blipFill>
        <p:spPr bwMode="auto">
          <a:xfrm>
            <a:off x="2069215" y="5833103"/>
            <a:ext cx="3252846" cy="70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0" y="16375"/>
            <a:ext cx="6186326" cy="6619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ca-ES" sz="2000" dirty="0" smtClean="0">
                <a:solidFill>
                  <a:schemeClr val="bg1"/>
                </a:solidFill>
                <a:latin typeface="Arial Narrow" panose="020B0606020202030204" pitchFamily="34" charset="0"/>
                <a:ea typeface="Open Sans Condensed Bold" panose="020B0806030504020204" pitchFamily="34" charset="0"/>
                <a:cs typeface="Arial" panose="020B0604020202020204" pitchFamily="34" charset="0"/>
              </a:rPr>
              <a:t>Antecedents. Què cal saber de la Llei de Contractes?</a:t>
            </a:r>
          </a:p>
          <a:p>
            <a:r>
              <a:rPr lang="ca-ES" sz="2000" dirty="0" smtClean="0">
                <a:solidFill>
                  <a:schemeClr val="bg1"/>
                </a:solidFill>
                <a:latin typeface="Arial Narrow" panose="020B0606020202030204" pitchFamily="34" charset="0"/>
                <a:ea typeface="Open Sans Condensed Bold" panose="020B0806030504020204" pitchFamily="34" charset="0"/>
                <a:cs typeface="Arial" panose="020B0604020202020204" pitchFamily="34" charset="0"/>
              </a:rPr>
              <a:t>La contractació: element ESTRATÈGIC</a:t>
            </a:r>
            <a:endParaRPr lang="ca-ES" sz="2000" dirty="0">
              <a:solidFill>
                <a:schemeClr val="bg1"/>
              </a:solidFill>
              <a:latin typeface="Arial Narrow" panose="020B0606020202030204" pitchFamily="34" charset="0"/>
              <a:ea typeface="Open Sans Condensed Bold" panose="020B08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64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60001" y="3091940"/>
            <a:ext cx="1405369" cy="237193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ca-ES" sz="9600" dirty="0">
              <a:solidFill>
                <a:srgbClr val="FFFFFF"/>
              </a:solidFill>
              <a:latin typeface="Open Sans Condensed Bold"/>
              <a:cs typeface="Open Sans Cond Light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570569" y="1650038"/>
            <a:ext cx="6423571" cy="6619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ca-ES" sz="2400" dirty="0" smtClean="0">
                <a:solidFill>
                  <a:schemeClr val="tx1"/>
                </a:solidFill>
                <a:latin typeface="Arial Narrow" panose="020B0606020202030204" pitchFamily="34" charset="0"/>
                <a:ea typeface="Open Sans Condensed Bold" panose="020B0806030504020204" pitchFamily="34" charset="0"/>
                <a:cs typeface="Open Sans Condensed Bold" panose="020B0806030504020204" pitchFamily="34" charset="0"/>
              </a:rPr>
              <a:t>Bloc normatiu comunitari</a:t>
            </a:r>
            <a:endParaRPr lang="ca-ES" sz="2400" dirty="0">
              <a:solidFill>
                <a:schemeClr val="tx1"/>
              </a:solidFill>
              <a:latin typeface="Arial Narrow" panose="020B0606020202030204" pitchFamily="34" charset="0"/>
              <a:ea typeface="Open Sans Condensed Bold" panose="020B0806030504020204" pitchFamily="34" charset="0"/>
              <a:cs typeface="Open Sans Condensed Bold" panose="020B0806030504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87503" y="2262710"/>
            <a:ext cx="727267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b="1" dirty="0" smtClean="0">
                <a:latin typeface="Arial Narrow" panose="020B0606020202030204" pitchFamily="34" charset="0"/>
              </a:rPr>
              <a:t>Directives 23/24/25 UE del Parlament europeu i del Consell europeu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a-ES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dirty="0" smtClean="0">
                <a:latin typeface="Arial Narrow" panose="020B0606020202030204" pitchFamily="34" charset="0"/>
              </a:rPr>
              <a:t>Directiva 2014/24/UE del Parlament europeu i del consell de 26 de febrer de 2014 sobre contractació pública i per la qual es deroga la Directiva 2004/18/CE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dirty="0" smtClean="0">
                <a:latin typeface="Arial Narrow" panose="020B0606020202030204" pitchFamily="34" charset="0"/>
              </a:rPr>
              <a:t>Exposicions de motius. Els considerants</a:t>
            </a:r>
          </a:p>
          <a:p>
            <a:pPr lvl="1"/>
            <a:r>
              <a:rPr lang="ca-ES" dirty="0" smtClean="0">
                <a:latin typeface="Arial Narrow" panose="020B0606020202030204" pitchFamily="34" charset="0"/>
              </a:rPr>
              <a:t>Rol determinant de la contractació per assolir objectius sectorials</a:t>
            </a:r>
          </a:p>
          <a:p>
            <a:pPr lvl="1"/>
            <a:endParaRPr lang="ca-ES" dirty="0">
              <a:latin typeface="Arial Narrow" panose="020B0606020202030204" pitchFamily="34" charset="0"/>
            </a:endParaRPr>
          </a:p>
          <a:p>
            <a:r>
              <a:rPr lang="ca-ES" dirty="0" smtClean="0">
                <a:latin typeface="Arial Narrow" panose="020B0606020202030204" pitchFamily="34" charset="0"/>
              </a:rPr>
              <a:t>Efecte directe de la no transposició </a:t>
            </a:r>
            <a:r>
              <a:rPr lang="ca-ES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 18 d’abril de 2016</a:t>
            </a:r>
          </a:p>
          <a:p>
            <a:endParaRPr lang="ca-ES" dirty="0" smtClean="0"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r>
              <a:rPr lang="ca-ES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Informes de Juntes Consultives i del Tribunals administratius</a:t>
            </a:r>
          </a:p>
          <a:p>
            <a:endParaRPr lang="ca-ES" dirty="0" smtClean="0"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r>
              <a:rPr lang="ca-ES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DLLMUMCOP 3/2016</a:t>
            </a:r>
            <a:endParaRPr lang="ca-ES" dirty="0">
              <a:latin typeface="Arial Narrow" panose="020B0606020202030204" pitchFamily="34" charset="0"/>
            </a:endParaRPr>
          </a:p>
          <a:p>
            <a:pPr lvl="1"/>
            <a:endParaRPr lang="ca-ES" dirty="0" smtClean="0">
              <a:latin typeface="Arial Narrow" panose="020B060602020203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16375"/>
            <a:ext cx="6186326" cy="6619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ca-ES" sz="2000" dirty="0" smtClean="0">
                <a:solidFill>
                  <a:schemeClr val="bg1"/>
                </a:solidFill>
                <a:latin typeface="Arial Narrow" panose="020B0606020202030204" pitchFamily="34" charset="0"/>
                <a:ea typeface="Open Sans Condensed Bold" panose="020B0806030504020204" pitchFamily="34" charset="0"/>
                <a:cs typeface="Arial" panose="020B0604020202020204" pitchFamily="34" charset="0"/>
              </a:rPr>
              <a:t>Antecedents. Què cal saber de la Llei de Contractes?</a:t>
            </a:r>
            <a:endParaRPr lang="ca-ES" sz="2000" dirty="0">
              <a:solidFill>
                <a:schemeClr val="bg1"/>
              </a:solidFill>
              <a:latin typeface="Arial Narrow" panose="020B0606020202030204" pitchFamily="34" charset="0"/>
              <a:ea typeface="Open Sans Condensed Bold" panose="020B08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53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60001" y="3091940"/>
            <a:ext cx="1405369" cy="237193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ca-ES" sz="9600" dirty="0">
              <a:solidFill>
                <a:srgbClr val="FFFFFF"/>
              </a:solidFill>
              <a:latin typeface="Open Sans Condensed Bold"/>
              <a:cs typeface="Open Sans Cond Light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595970" y="1658397"/>
            <a:ext cx="6423571" cy="6619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ca-ES" sz="2400" dirty="0">
                <a:solidFill>
                  <a:schemeClr val="tx1"/>
                </a:solidFill>
                <a:latin typeface="Arial Narrow" panose="020B0606020202030204" pitchFamily="34" charset="0"/>
                <a:ea typeface="Open Sans Condensed Bold" panose="020B0806030504020204" pitchFamily="34" charset="0"/>
                <a:cs typeface="Open Sans Condensed Bold" panose="020B0806030504020204" pitchFamily="34" charset="0"/>
              </a:rPr>
              <a:t>Normativa prèvia: TRLCSP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598824" y="4466572"/>
            <a:ext cx="7384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b="1" dirty="0" smtClean="0">
                <a:latin typeface="Arial Narrow" panose="020B0606020202030204" pitchFamily="34" charset="0"/>
              </a:rPr>
              <a:t>Punt de partida: </a:t>
            </a:r>
          </a:p>
          <a:p>
            <a:r>
              <a:rPr lang="ca-ES" b="1" dirty="0" smtClean="0">
                <a:latin typeface="Arial Narrow" panose="020B0606020202030204" pitchFamily="34" charset="0"/>
              </a:rPr>
              <a:t>TRLCSP, Text Refós de la Llei de Contractes del Sector Públic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dirty="0" smtClean="0">
                <a:latin typeface="Arial Narrow" panose="020B0606020202030204" pitchFamily="34" charset="0"/>
              </a:rPr>
              <a:t>Múltiples modificacions en els darrers 7 anys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dirty="0" smtClean="0">
                <a:latin typeface="Arial Narrow" panose="020B0606020202030204" pitchFamily="34" charset="0"/>
              </a:rPr>
              <a:t>Text vigent sense desplegament normatiu-reglamentari complet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dirty="0" smtClean="0">
                <a:latin typeface="Arial Narrow" panose="020B0606020202030204" pitchFamily="34" charset="0"/>
              </a:rPr>
              <a:t>Impacte de la normativa sectorial...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8" t="16399" r="21551" b="46885"/>
          <a:stretch/>
        </p:blipFill>
        <p:spPr bwMode="auto">
          <a:xfrm>
            <a:off x="2184420" y="2465470"/>
            <a:ext cx="5244218" cy="186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0" y="16376"/>
            <a:ext cx="4822166" cy="371814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ca-ES" sz="2000" dirty="0" smtClean="0">
                <a:solidFill>
                  <a:schemeClr val="bg1"/>
                </a:solidFill>
                <a:latin typeface="Arial Narrow" panose="020B0606020202030204" pitchFamily="34" charset="0"/>
                <a:ea typeface="Open Sans Condensed Bold" panose="020B0806030504020204" pitchFamily="34" charset="0"/>
                <a:cs typeface="Arial" panose="020B0604020202020204" pitchFamily="34" charset="0"/>
              </a:rPr>
              <a:t>Què cal saber de la Llei de Contractes?</a:t>
            </a:r>
            <a:endParaRPr lang="ca-ES" sz="2000" dirty="0">
              <a:solidFill>
                <a:schemeClr val="bg1"/>
              </a:solidFill>
              <a:latin typeface="Arial Narrow" panose="020B0606020202030204" pitchFamily="34" charset="0"/>
              <a:ea typeface="Open Sans Condensed Bold" panose="020B08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9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587503" y="1644547"/>
            <a:ext cx="6423571" cy="6619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ca-ES" sz="2400" dirty="0" smtClean="0">
                <a:solidFill>
                  <a:schemeClr val="tx1"/>
                </a:solidFill>
                <a:latin typeface="Arial Narrow" panose="020B0606020202030204" pitchFamily="34" charset="0"/>
                <a:ea typeface="Open Sans Condensed Bold" panose="020B0806030504020204" pitchFamily="34" charset="0"/>
                <a:cs typeface="Open Sans Condensed Bold" panose="020B0806030504020204" pitchFamily="34" charset="0"/>
              </a:rPr>
              <a:t>Normativa actual: LCSP</a:t>
            </a:r>
            <a:endParaRPr lang="ca-ES" sz="2400" dirty="0">
              <a:solidFill>
                <a:schemeClr val="tx1"/>
              </a:solidFill>
              <a:latin typeface="Arial Narrow" panose="020B0606020202030204" pitchFamily="34" charset="0"/>
              <a:ea typeface="Open Sans Condensed Bold" panose="020B0806030504020204" pitchFamily="34" charset="0"/>
              <a:cs typeface="Open Sans Condensed Bold" panose="020B0806030504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64956" y="2274810"/>
            <a:ext cx="73843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b="1" dirty="0" smtClean="0">
                <a:latin typeface="Arial Narrow" panose="020B0606020202030204" pitchFamily="34" charset="0"/>
              </a:rPr>
              <a:t>La gestació i tramitació de la nova LCSP: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dirty="0" smtClean="0">
                <a:latin typeface="Arial Narrow" panose="020B0606020202030204" pitchFamily="34" charset="0"/>
              </a:rPr>
              <a:t>Elaboració i preparació feixuga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a-ES" dirty="0" smtClean="0">
                <a:latin typeface="Arial Narrow" panose="020B0606020202030204" pitchFamily="34" charset="0"/>
              </a:rPr>
              <a:t>Avantprojecte de llei del 17 d’abril de 2015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ca-ES" dirty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dirty="0" smtClean="0">
                <a:latin typeface="Arial Narrow" panose="020B0606020202030204" pitchFamily="34" charset="0"/>
              </a:rPr>
              <a:t>Amb poca aportació o incidència de l’estructura o administració local... CNAL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a-ES" dirty="0">
                <a:latin typeface="Arial Narrow" panose="020B0606020202030204" pitchFamily="34" charset="0"/>
              </a:rPr>
              <a:t>DA </a:t>
            </a:r>
            <a:r>
              <a:rPr lang="ca-ES" dirty="0" smtClean="0">
                <a:latin typeface="Arial Narrow" panose="020B0606020202030204" pitchFamily="34" charset="0"/>
              </a:rPr>
              <a:t>segona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a-ES" dirty="0" smtClean="0">
                <a:latin typeface="Arial Narrow" panose="020B0606020202030204" pitchFamily="34" charset="0"/>
              </a:rPr>
              <a:t>DA tercera</a:t>
            </a:r>
          </a:p>
          <a:p>
            <a:pPr lvl="1"/>
            <a:endParaRPr lang="ca-ES" dirty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dirty="0" smtClean="0">
                <a:latin typeface="Arial Narrow" panose="020B0606020202030204" pitchFamily="34" charset="0"/>
              </a:rPr>
              <a:t>Dificultat de consens en el marc de les dues eleccions de les Corts espanyoles: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a-ES" dirty="0" smtClean="0">
                <a:latin typeface="Arial Narrow" panose="020B0606020202030204" pitchFamily="34" charset="0"/>
              </a:rPr>
              <a:t>20 desembre 2015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a-ES" dirty="0" smtClean="0">
                <a:latin typeface="Arial Narrow" panose="020B0606020202030204" pitchFamily="34" charset="0"/>
              </a:rPr>
              <a:t>26 juny 2016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ca-ES" dirty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dirty="0">
                <a:latin typeface="Arial Narrow" panose="020B0606020202030204" pitchFamily="34" charset="0"/>
              </a:rPr>
              <a:t>Aprovació definitiva: 19 d’octubre de 2017</a:t>
            </a:r>
            <a:endParaRPr lang="es-ES" dirty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a-ES" dirty="0" smtClean="0">
              <a:latin typeface="Arial Narrow" panose="020B0606020202030204" pitchFamily="34" charset="0"/>
            </a:endParaRPr>
          </a:p>
        </p:txBody>
      </p:sp>
      <p:sp>
        <p:nvSpPr>
          <p:cNvPr id="2" name="1 Cerrar llave"/>
          <p:cNvSpPr/>
          <p:nvPr/>
        </p:nvSpPr>
        <p:spPr>
          <a:xfrm>
            <a:off x="3462868" y="3759832"/>
            <a:ext cx="232913" cy="47445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3691468" y="3575166"/>
            <a:ext cx="2754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a-ES" dirty="0" smtClean="0">
              <a:latin typeface="Arial Narrow" panose="020B0606020202030204" pitchFamily="34" charset="0"/>
            </a:endParaRPr>
          </a:p>
          <a:p>
            <a:r>
              <a:rPr lang="ca-ES" dirty="0" smtClean="0">
                <a:latin typeface="Arial Narrow" panose="020B0606020202030204" pitchFamily="34" charset="0"/>
              </a:rPr>
              <a:t>Normes </a:t>
            </a:r>
            <a:r>
              <a:rPr lang="ca-ES" dirty="0">
                <a:latin typeface="Arial Narrow" panose="020B0606020202030204" pitchFamily="34" charset="0"/>
              </a:rPr>
              <a:t>pròpies de règim local</a:t>
            </a:r>
            <a:endParaRPr lang="es-ES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16375"/>
            <a:ext cx="6186326" cy="6619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ca-ES" sz="2000" dirty="0" smtClean="0">
                <a:solidFill>
                  <a:schemeClr val="bg1"/>
                </a:solidFill>
                <a:latin typeface="Arial Narrow" panose="020B0606020202030204" pitchFamily="34" charset="0"/>
                <a:ea typeface="Open Sans Condensed Bold" panose="020B0806030504020204" pitchFamily="34" charset="0"/>
                <a:cs typeface="Arial" panose="020B0604020202020204" pitchFamily="34" charset="0"/>
              </a:rPr>
              <a:t>Què cal saber de la Llei de Contractes?</a:t>
            </a:r>
            <a:endParaRPr lang="ca-ES" sz="2000" dirty="0">
              <a:solidFill>
                <a:schemeClr val="bg1"/>
              </a:solidFill>
              <a:latin typeface="Arial Narrow" panose="020B0606020202030204" pitchFamily="34" charset="0"/>
              <a:ea typeface="Open Sans Condensed Bold" panose="020B08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77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60001" y="3091940"/>
            <a:ext cx="1405369" cy="237193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ca-ES" sz="9600" dirty="0">
              <a:solidFill>
                <a:srgbClr val="FFFFFF"/>
              </a:solidFill>
              <a:latin typeface="Open Sans Condensed Bold"/>
              <a:cs typeface="Open Sans Cond Light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0" y="109"/>
            <a:ext cx="5082363" cy="405334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ca-ES" sz="2000" dirty="0" smtClean="0">
                <a:solidFill>
                  <a:schemeClr val="bg1"/>
                </a:solidFill>
                <a:latin typeface="Arial Narrow" panose="020B0606020202030204" pitchFamily="34" charset="0"/>
                <a:ea typeface="Open Sans Condensed Bold" panose="020B0806030504020204" pitchFamily="34" charset="0"/>
                <a:cs typeface="Open Sans Condensed Bold" panose="020B0806030504020204" pitchFamily="34" charset="0"/>
              </a:rPr>
              <a:t>Les 7 novetats, matisos o empremtes de la LCSP</a:t>
            </a:r>
            <a:endParaRPr lang="ca-ES" sz="2000" dirty="0">
              <a:solidFill>
                <a:schemeClr val="bg1"/>
              </a:solidFill>
              <a:latin typeface="Arial Narrow" panose="020B0606020202030204" pitchFamily="34" charset="0"/>
              <a:ea typeface="Open Sans Condensed Bold" panose="020B0806030504020204" pitchFamily="34" charset="0"/>
              <a:cs typeface="Open Sans Condensed Bold" panose="020B0806030504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595970" y="2450177"/>
            <a:ext cx="72650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altLang="ca-ES" b="1" dirty="0" err="1" smtClean="0">
                <a:latin typeface="Arial Narrow" panose="020B0606020202030204" pitchFamily="34" charset="0"/>
              </a:rPr>
              <a:t>Article</a:t>
            </a:r>
            <a:r>
              <a:rPr lang="es-ES" altLang="ca-ES" b="1" dirty="0" smtClean="0">
                <a:latin typeface="Arial Narrow" panose="020B0606020202030204" pitchFamily="34" charset="0"/>
              </a:rPr>
              <a:t> 118 LCSP. </a:t>
            </a:r>
            <a:r>
              <a:rPr lang="ca-ES" dirty="0" smtClean="0">
                <a:latin typeface="Arial Narrow" panose="020B0606020202030204" pitchFamily="34" charset="0"/>
              </a:rPr>
              <a:t>Canvien els llindars en els contractes menors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b="1" dirty="0" smtClean="0">
                <a:latin typeface="Arial Narrow" panose="020B0606020202030204" pitchFamily="34" charset="0"/>
              </a:rPr>
              <a:t>40.000,00 € en obres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b="1" dirty="0" smtClean="0">
                <a:latin typeface="Arial Narrow" panose="020B0606020202030204" pitchFamily="34" charset="0"/>
              </a:rPr>
              <a:t>15.000,00 € en subministraments i serveis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a-ES" sz="1600" dirty="0" smtClean="0">
                <a:latin typeface="Arial Narrow" panose="020B0606020202030204" pitchFamily="34" charset="0"/>
              </a:rPr>
              <a:t>Motivació de la necessitat del contracte.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a-ES" sz="1600" dirty="0" smtClean="0">
                <a:latin typeface="Arial Narrow" panose="020B0606020202030204" pitchFamily="34" charset="0"/>
              </a:rPr>
              <a:t>Justificació que no se n’altera l’objecte per evitar regles generals contractació.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a-ES" sz="1600" dirty="0" smtClean="0">
                <a:latin typeface="Arial Narrow" panose="020B0606020202030204" pitchFamily="34" charset="0"/>
              </a:rPr>
              <a:t>No subscripció de més contractes menors amb el mateix contractista per un import superior.</a:t>
            </a:r>
          </a:p>
          <a:p>
            <a:pPr algn="just"/>
            <a:endParaRPr lang="ca-ES" sz="1600" dirty="0">
              <a:latin typeface="Arial Narrow" panose="020B0606020202030204" pitchFamily="34" charset="0"/>
            </a:endParaRPr>
          </a:p>
          <a:p>
            <a:pPr algn="just"/>
            <a:r>
              <a:rPr lang="ca-ES" sz="1600" dirty="0" smtClean="0">
                <a:latin typeface="Arial Narrow" panose="020B0606020202030204" pitchFamily="34" charset="0"/>
              </a:rPr>
              <a:t>       </a:t>
            </a:r>
            <a:r>
              <a:rPr lang="ca-ES" sz="1600" b="1" dirty="0" smtClean="0">
                <a:latin typeface="Arial Narrow" panose="020B0606020202030204" pitchFamily="34" charset="0"/>
              </a:rPr>
              <a:t>Informes de diferents juntes consultives de contractació administrativa...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a-ES" sz="1600" dirty="0" smtClean="0">
                <a:latin typeface="Arial Narrow" panose="020B0606020202030204" pitchFamily="34" charset="0"/>
              </a:rPr>
              <a:t>Objectes qualitativament diferents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a-ES" sz="1600" dirty="0" smtClean="0">
                <a:latin typeface="Arial Narrow" panose="020B0606020202030204" pitchFamily="34" charset="0"/>
              </a:rPr>
              <a:t>O bé, objectes equivalents que no constitueixen una unitat d’execució econòmica i jurídica.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a-ES" sz="1600" dirty="0" smtClean="0">
                <a:latin typeface="Arial Narrow" panose="020B0606020202030204" pitchFamily="34" charset="0"/>
              </a:rPr>
              <a:t>Termini: un any des de l’aprovació de la despesa.</a:t>
            </a:r>
          </a:p>
          <a:p>
            <a:pPr lvl="1" algn="just"/>
            <a:endParaRPr lang="ca-ES" sz="1600" b="1" dirty="0" smtClean="0">
              <a:latin typeface="Arial Narrow" panose="020B0606020202030204" pitchFamily="34" charset="0"/>
            </a:endParaRPr>
          </a:p>
          <a:p>
            <a:pPr lvl="1" algn="just"/>
            <a:r>
              <a:rPr lang="ca-ES" sz="1600" b="1" dirty="0" smtClean="0">
                <a:latin typeface="Arial Narrow" panose="020B0606020202030204" pitchFamily="34" charset="0"/>
              </a:rPr>
              <a:t>Informe 1/2018, de 20 d’abril, de la JCCA</a:t>
            </a:r>
            <a:r>
              <a:rPr lang="ca-ES" sz="1600" b="1" dirty="0">
                <a:latin typeface="Arial Narrow" panose="020B0606020202030204" pitchFamily="34" charset="0"/>
              </a:rPr>
              <a:t> </a:t>
            </a:r>
            <a:r>
              <a:rPr lang="ca-ES" sz="1600" b="1" dirty="0" smtClean="0">
                <a:latin typeface="Arial Narrow" panose="020B0606020202030204" pitchFamily="34" charset="0"/>
              </a:rPr>
              <a:t>sobre els límits de la contractació menor: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a-ES" sz="1600" dirty="0">
                <a:latin typeface="Arial Narrow" panose="020B0606020202030204" pitchFamily="34" charset="0"/>
              </a:rPr>
              <a:t>Mateixos objectes = prestacions coincidents SUBSTANCIALMENT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a-ES" sz="1600" dirty="0">
                <a:latin typeface="Arial Narrow" panose="020B0606020202030204" pitchFamily="34" charset="0"/>
              </a:rPr>
              <a:t>Límit temporal entès com a exercici pressupostari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ca-ES" sz="1600" dirty="0">
              <a:latin typeface="Arial Narrow" panose="020B0606020202030204" pitchFamily="34" charset="0"/>
            </a:endParaRPr>
          </a:p>
          <a:p>
            <a:pPr lvl="1" algn="just"/>
            <a:endParaRPr lang="ca-ES" sz="1600" dirty="0">
              <a:latin typeface="Arial Narrow" panose="020B0606020202030204" pitchFamily="34" charset="0"/>
            </a:endParaRPr>
          </a:p>
          <a:p>
            <a:pPr lvl="1" algn="just"/>
            <a:endParaRPr lang="ca-ES" sz="1600" b="1" dirty="0" smtClean="0">
              <a:latin typeface="Arial Narrow" panose="020B0606020202030204" pitchFamily="34" charset="0"/>
            </a:endParaRPr>
          </a:p>
          <a:p>
            <a:pPr lvl="1" algn="just"/>
            <a:endParaRPr lang="ca-ES" sz="1600" dirty="0">
              <a:latin typeface="Arial Narrow" panose="020B0606020202030204" pitchFamily="34" charset="0"/>
            </a:endParaRPr>
          </a:p>
          <a:p>
            <a:pPr lvl="1" algn="just"/>
            <a:endParaRPr lang="ca-ES" sz="1600" dirty="0" smtClean="0">
              <a:latin typeface="Arial Narrow" panose="020B060602020203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680640" y="1802336"/>
            <a:ext cx="7180366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Els </a:t>
            </a:r>
            <a:r>
              <a:rPr lang="ca-E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nous llindars de contractació i els contractes </a:t>
            </a:r>
            <a:r>
              <a:rPr lang="ca-ES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menors</a:t>
            </a:r>
            <a:endParaRPr lang="ca-ES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26773" y="2101850"/>
            <a:ext cx="672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66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1</a:t>
            </a:r>
            <a:endParaRPr lang="ca-ES" sz="16600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98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52842</TotalTime>
  <Words>1432</Words>
  <Application>Microsoft Office PowerPoint</Application>
  <PresentationFormat>Presentación en pantalla (4:3)</PresentationFormat>
  <Paragraphs>194</Paragraphs>
  <Slides>17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Presentación de PowerPoint</vt:lpstr>
      <vt:lpstr>Presentación de PowerPoint</vt:lpstr>
      <vt:lpstr>Central de compres i contractació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ACM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JM Premsa</dc:creator>
  <cp:lastModifiedBy>ACM.cat - Alex Tarroja</cp:lastModifiedBy>
  <cp:revision>1296</cp:revision>
  <cp:lastPrinted>2018-09-27T16:16:00Z</cp:lastPrinted>
  <dcterms:created xsi:type="dcterms:W3CDTF">2018-02-05T13:50:42Z</dcterms:created>
  <dcterms:modified xsi:type="dcterms:W3CDTF">2018-10-05T11:23:46Z</dcterms:modified>
</cp:coreProperties>
</file>